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442" r:id="rId2"/>
    <p:sldId id="368" r:id="rId3"/>
    <p:sldId id="370" r:id="rId4"/>
    <p:sldId id="441" r:id="rId5"/>
    <p:sldId id="454" r:id="rId6"/>
    <p:sldId id="388" r:id="rId7"/>
    <p:sldId id="396" r:id="rId8"/>
    <p:sldId id="389" r:id="rId9"/>
    <p:sldId id="364" r:id="rId10"/>
    <p:sldId id="393" r:id="rId11"/>
    <p:sldId id="394" r:id="rId12"/>
    <p:sldId id="397" r:id="rId13"/>
    <p:sldId id="372" r:id="rId14"/>
    <p:sldId id="352" r:id="rId15"/>
    <p:sldId id="353" r:id="rId16"/>
    <p:sldId id="431" r:id="rId17"/>
    <p:sldId id="432" r:id="rId18"/>
    <p:sldId id="455" r:id="rId19"/>
    <p:sldId id="399" r:id="rId20"/>
    <p:sldId id="398" r:id="rId21"/>
    <p:sldId id="337" r:id="rId22"/>
    <p:sldId id="400" r:id="rId23"/>
    <p:sldId id="402" r:id="rId24"/>
    <p:sldId id="383" r:id="rId25"/>
    <p:sldId id="450" r:id="rId26"/>
    <p:sldId id="421" r:id="rId27"/>
    <p:sldId id="365" r:id="rId28"/>
    <p:sldId id="453" r:id="rId29"/>
    <p:sldId id="403" r:id="rId30"/>
    <p:sldId id="406" r:id="rId31"/>
    <p:sldId id="407" r:id="rId32"/>
    <p:sldId id="451" r:id="rId33"/>
    <p:sldId id="408" r:id="rId34"/>
    <p:sldId id="452" r:id="rId35"/>
    <p:sldId id="359" r:id="rId36"/>
    <p:sldId id="410" r:id="rId37"/>
    <p:sldId id="447" r:id="rId38"/>
    <p:sldId id="411" r:id="rId39"/>
    <p:sldId id="361" r:id="rId40"/>
    <p:sldId id="440" r:id="rId41"/>
    <p:sldId id="401" r:id="rId42"/>
    <p:sldId id="422" r:id="rId43"/>
    <p:sldId id="448" r:id="rId44"/>
    <p:sldId id="307" r:id="rId45"/>
    <p:sldId id="423" r:id="rId46"/>
    <p:sldId id="443" r:id="rId4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0ADB"/>
    <a:srgbClr val="7108B0"/>
    <a:srgbClr val="790ABB"/>
    <a:srgbClr val="C189FF"/>
    <a:srgbClr val="A866F4"/>
    <a:srgbClr val="B87FFF"/>
    <a:srgbClr val="B36EFF"/>
    <a:srgbClr val="9B3DFB"/>
    <a:srgbClr val="9219FB"/>
    <a:srgbClr val="890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3" d="100"/>
          <a:sy n="43" d="100"/>
        </p:scale>
        <p:origin x="129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-30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EE918-C952-6848-AEFF-E99F6F5985EF}" type="doc">
      <dgm:prSet loTypeId="urn:microsoft.com/office/officeart/2005/8/layout/radial3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45902D0-3134-9B48-A847-08E3F4944873}">
      <dgm:prSet phldrT="[Texto]" custT="1"/>
      <dgm:spPr>
        <a:solidFill>
          <a:srgbClr val="9219FB">
            <a:alpha val="50000"/>
          </a:srgbClr>
        </a:solidFill>
      </dgm:spPr>
      <dgm:t>
        <a:bodyPr/>
        <a:lstStyle/>
        <a:p>
          <a:r>
            <a:rPr lang="es-ES" sz="5400" dirty="0"/>
            <a:t>web 2.0</a:t>
          </a:r>
        </a:p>
      </dgm:t>
    </dgm:pt>
    <dgm:pt modelId="{B5426599-B884-3F44-8158-768F8483525E}" type="parTrans" cxnId="{720BCB30-964A-434D-93A2-49FFFBF8CE02}">
      <dgm:prSet/>
      <dgm:spPr/>
      <dgm:t>
        <a:bodyPr/>
        <a:lstStyle/>
        <a:p>
          <a:endParaRPr lang="es-ES"/>
        </a:p>
      </dgm:t>
    </dgm:pt>
    <dgm:pt modelId="{69B6AB83-02EC-5D44-9588-242AB0B81B55}" type="sibTrans" cxnId="{720BCB30-964A-434D-93A2-49FFFBF8CE02}">
      <dgm:prSet/>
      <dgm:spPr/>
      <dgm:t>
        <a:bodyPr/>
        <a:lstStyle/>
        <a:p>
          <a:endParaRPr lang="es-ES"/>
        </a:p>
      </dgm:t>
    </dgm:pt>
    <dgm:pt modelId="{20452167-0E5F-9441-8F67-9F9D22B7A897}">
      <dgm:prSet phldrT="[Texto]" custT="1"/>
      <dgm:spPr/>
      <dgm:t>
        <a:bodyPr/>
        <a:lstStyle/>
        <a:p>
          <a:r>
            <a:rPr lang="es-ES" sz="2000" dirty="0"/>
            <a:t>Wikis</a:t>
          </a:r>
        </a:p>
      </dgm:t>
    </dgm:pt>
    <dgm:pt modelId="{3E53990E-9C12-2549-AD88-A444F8467F15}" type="parTrans" cxnId="{F924DAE5-796A-2644-8C34-201601E86252}">
      <dgm:prSet/>
      <dgm:spPr/>
      <dgm:t>
        <a:bodyPr/>
        <a:lstStyle/>
        <a:p>
          <a:endParaRPr lang="es-ES"/>
        </a:p>
      </dgm:t>
    </dgm:pt>
    <dgm:pt modelId="{29A53F04-B22F-EE48-ABD4-5720B22F6866}" type="sibTrans" cxnId="{F924DAE5-796A-2644-8C34-201601E86252}">
      <dgm:prSet/>
      <dgm:spPr/>
      <dgm:t>
        <a:bodyPr/>
        <a:lstStyle/>
        <a:p>
          <a:endParaRPr lang="es-ES"/>
        </a:p>
      </dgm:t>
    </dgm:pt>
    <dgm:pt modelId="{4BDE8E0C-CC07-B041-B3A5-BDCB86B35E77}">
      <dgm:prSet phldrT="[Texto]" custT="1"/>
      <dgm:spPr/>
      <dgm:t>
        <a:bodyPr/>
        <a:lstStyle/>
        <a:p>
          <a:r>
            <a:rPr lang="es-ES" sz="2000" dirty="0"/>
            <a:t>Canales Feed </a:t>
          </a:r>
        </a:p>
        <a:p>
          <a:r>
            <a:rPr lang="es-ES" sz="2000" dirty="0"/>
            <a:t>RSS</a:t>
          </a:r>
        </a:p>
      </dgm:t>
    </dgm:pt>
    <dgm:pt modelId="{CB6EA661-784A-E74D-BA5C-3FCE90C37609}" type="parTrans" cxnId="{E15FF3B3-5B9F-E744-94FC-B33A2F67A82F}">
      <dgm:prSet/>
      <dgm:spPr/>
      <dgm:t>
        <a:bodyPr/>
        <a:lstStyle/>
        <a:p>
          <a:endParaRPr lang="es-ES"/>
        </a:p>
      </dgm:t>
    </dgm:pt>
    <dgm:pt modelId="{83AF4EE4-0ED6-9740-B43A-43D7F9E3CE87}" type="sibTrans" cxnId="{E15FF3B3-5B9F-E744-94FC-B33A2F67A82F}">
      <dgm:prSet/>
      <dgm:spPr/>
      <dgm:t>
        <a:bodyPr/>
        <a:lstStyle/>
        <a:p>
          <a:endParaRPr lang="es-ES"/>
        </a:p>
      </dgm:t>
    </dgm:pt>
    <dgm:pt modelId="{C4CA7D46-578A-C840-AEE4-8DF568D2C258}">
      <dgm:prSet phldrT="[Texto]" custT="1"/>
      <dgm:spPr/>
      <dgm:t>
        <a:bodyPr/>
        <a:lstStyle/>
        <a:p>
          <a:r>
            <a:rPr lang="es-ES" sz="2000" dirty="0"/>
            <a:t>Repositorios imágenes y  vídeo</a:t>
          </a:r>
        </a:p>
      </dgm:t>
    </dgm:pt>
    <dgm:pt modelId="{5EE12782-9D5C-FD42-9CA5-1AFF1699CAC0}" type="parTrans" cxnId="{70CDE39B-C691-E140-85F5-8409CDED05A2}">
      <dgm:prSet/>
      <dgm:spPr/>
      <dgm:t>
        <a:bodyPr/>
        <a:lstStyle/>
        <a:p>
          <a:endParaRPr lang="es-ES"/>
        </a:p>
      </dgm:t>
    </dgm:pt>
    <dgm:pt modelId="{CF1B1EF5-A17C-C64F-A207-6A03C515A2A3}" type="sibTrans" cxnId="{70CDE39B-C691-E140-85F5-8409CDED05A2}">
      <dgm:prSet/>
      <dgm:spPr/>
      <dgm:t>
        <a:bodyPr/>
        <a:lstStyle/>
        <a:p>
          <a:endParaRPr lang="es-ES"/>
        </a:p>
      </dgm:t>
    </dgm:pt>
    <dgm:pt modelId="{E5E437AC-3E53-C144-8F42-4A2ED15B6B79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ES" sz="3600" dirty="0">
              <a:solidFill>
                <a:srgbClr val="8D0ADB"/>
              </a:solidFill>
            </a:rPr>
            <a:t>Redes sociales </a:t>
          </a:r>
        </a:p>
      </dgm:t>
    </dgm:pt>
    <dgm:pt modelId="{68836EBA-3367-1647-B71C-BE76246F8855}" type="parTrans" cxnId="{98FEFEEE-329B-8F40-87A5-6B8FFFA9769D}">
      <dgm:prSet/>
      <dgm:spPr/>
      <dgm:t>
        <a:bodyPr/>
        <a:lstStyle/>
        <a:p>
          <a:endParaRPr lang="es-ES"/>
        </a:p>
      </dgm:t>
    </dgm:pt>
    <dgm:pt modelId="{B0122BE7-5D12-1149-9C19-438CFBF0AA2A}" type="sibTrans" cxnId="{98FEFEEE-329B-8F40-87A5-6B8FFFA9769D}">
      <dgm:prSet/>
      <dgm:spPr/>
      <dgm:t>
        <a:bodyPr/>
        <a:lstStyle/>
        <a:p>
          <a:endParaRPr lang="es-ES"/>
        </a:p>
      </dgm:t>
    </dgm:pt>
    <dgm:pt modelId="{9BE2C48F-F68E-4C46-AD75-41E9A4EC8A1E}">
      <dgm:prSet phldrT="[Texto]" custT="1"/>
      <dgm:spPr/>
      <dgm:t>
        <a:bodyPr/>
        <a:lstStyle/>
        <a:p>
          <a:r>
            <a:rPr lang="es-ES" sz="2400" dirty="0"/>
            <a:t>Podcasts</a:t>
          </a:r>
        </a:p>
      </dgm:t>
    </dgm:pt>
    <dgm:pt modelId="{07DF32AC-DE2A-354A-AD3A-B6313785FD5A}" type="parTrans" cxnId="{1EC8B12A-E35F-6F43-8431-44EAF0C5A322}">
      <dgm:prSet/>
      <dgm:spPr/>
      <dgm:t>
        <a:bodyPr/>
        <a:lstStyle/>
        <a:p>
          <a:endParaRPr lang="es-ES"/>
        </a:p>
      </dgm:t>
    </dgm:pt>
    <dgm:pt modelId="{3E5367CB-6652-DE4D-A09E-A005DA601923}" type="sibTrans" cxnId="{1EC8B12A-E35F-6F43-8431-44EAF0C5A322}">
      <dgm:prSet/>
      <dgm:spPr/>
      <dgm:t>
        <a:bodyPr/>
        <a:lstStyle/>
        <a:p>
          <a:endParaRPr lang="es-ES"/>
        </a:p>
      </dgm:t>
    </dgm:pt>
    <dgm:pt modelId="{3F713424-78C2-114A-8D5E-BDD0312783B5}">
      <dgm:prSet phldrT="[Texto]" custT="1"/>
      <dgm:spPr/>
      <dgm:t>
        <a:bodyPr/>
        <a:lstStyle/>
        <a:p>
          <a:r>
            <a:rPr lang="es-ES" sz="4000" dirty="0"/>
            <a:t>Blogs</a:t>
          </a:r>
        </a:p>
      </dgm:t>
    </dgm:pt>
    <dgm:pt modelId="{510A370A-67C6-A345-8595-B5192DCC9E99}" type="parTrans" cxnId="{3C5D1A44-F465-4841-A43F-F631AB6F2D94}">
      <dgm:prSet/>
      <dgm:spPr/>
      <dgm:t>
        <a:bodyPr/>
        <a:lstStyle/>
        <a:p>
          <a:endParaRPr lang="es-ES"/>
        </a:p>
      </dgm:t>
    </dgm:pt>
    <dgm:pt modelId="{22EA5B61-7341-B444-A0BB-59576A745311}" type="sibTrans" cxnId="{3C5D1A44-F465-4841-A43F-F631AB6F2D94}">
      <dgm:prSet/>
      <dgm:spPr/>
      <dgm:t>
        <a:bodyPr/>
        <a:lstStyle/>
        <a:p>
          <a:endParaRPr lang="es-ES"/>
        </a:p>
      </dgm:t>
    </dgm:pt>
    <dgm:pt modelId="{613B0AE6-9E83-F845-991E-887529469EE0}" type="pres">
      <dgm:prSet presAssocID="{910EE918-C952-6848-AEFF-E99F6F5985EF}" presName="composite" presStyleCnt="0">
        <dgm:presLayoutVars>
          <dgm:chMax val="1"/>
          <dgm:dir/>
          <dgm:resizeHandles val="exact"/>
        </dgm:presLayoutVars>
      </dgm:prSet>
      <dgm:spPr/>
    </dgm:pt>
    <dgm:pt modelId="{E45769A3-3DB6-614B-8339-405886CB320B}" type="pres">
      <dgm:prSet presAssocID="{910EE918-C952-6848-AEFF-E99F6F5985EF}" presName="radial" presStyleCnt="0">
        <dgm:presLayoutVars>
          <dgm:animLvl val="ctr"/>
        </dgm:presLayoutVars>
      </dgm:prSet>
      <dgm:spPr/>
    </dgm:pt>
    <dgm:pt modelId="{6CF08B6B-AE55-A243-9620-11420305325D}" type="pres">
      <dgm:prSet presAssocID="{445902D0-3134-9B48-A847-08E3F4944873}" presName="centerShape" presStyleLbl="vennNode1" presStyleIdx="0" presStyleCnt="7" custLinFactNeighborX="-3712" custLinFactNeighborY="-17820"/>
      <dgm:spPr/>
    </dgm:pt>
    <dgm:pt modelId="{014706C0-9D0F-DE43-AE88-5183A47893AA}" type="pres">
      <dgm:prSet presAssocID="{20452167-0E5F-9441-8F67-9F9D22B7A897}" presName="node" presStyleLbl="vennNode1" presStyleIdx="1" presStyleCnt="7" custScaleX="151354" custScaleY="157898" custRadScaleRad="168906" custRadScaleInc="158679">
        <dgm:presLayoutVars>
          <dgm:bulletEnabled val="1"/>
        </dgm:presLayoutVars>
      </dgm:prSet>
      <dgm:spPr/>
    </dgm:pt>
    <dgm:pt modelId="{CF262410-D407-A24D-820F-23CD7633CAF6}" type="pres">
      <dgm:prSet presAssocID="{4BDE8E0C-CC07-B041-B3A5-BDCB86B35E77}" presName="node" presStyleLbl="vennNode1" presStyleIdx="2" presStyleCnt="7" custScaleX="146695" custScaleY="142403" custRadScaleRad="131196" custRadScaleInc="-21349">
        <dgm:presLayoutVars>
          <dgm:bulletEnabled val="1"/>
        </dgm:presLayoutVars>
      </dgm:prSet>
      <dgm:spPr/>
    </dgm:pt>
    <dgm:pt modelId="{A55EA6CA-4029-9343-AEDF-52B5488861DD}" type="pres">
      <dgm:prSet presAssocID="{C4CA7D46-578A-C840-AEE4-8DF568D2C258}" presName="node" presStyleLbl="vennNode1" presStyleIdx="3" presStyleCnt="7" custScaleX="167855" custScaleY="177427" custRadScaleRad="90115" custRadScaleInc="26781">
        <dgm:presLayoutVars>
          <dgm:bulletEnabled val="1"/>
        </dgm:presLayoutVars>
      </dgm:prSet>
      <dgm:spPr/>
    </dgm:pt>
    <dgm:pt modelId="{BA8EA2A4-8720-9A4D-B2B9-0E6AF3E2F760}" type="pres">
      <dgm:prSet presAssocID="{9BE2C48F-F68E-4C46-AD75-41E9A4EC8A1E}" presName="node" presStyleLbl="vennNode1" presStyleIdx="4" presStyleCnt="7" custScaleX="134029" custScaleY="129733" custRadScaleRad="108980" custRadScaleInc="57847">
        <dgm:presLayoutVars>
          <dgm:bulletEnabled val="1"/>
        </dgm:presLayoutVars>
      </dgm:prSet>
      <dgm:spPr/>
    </dgm:pt>
    <dgm:pt modelId="{08B66FE0-0F85-3D46-B20B-681845211669}" type="pres">
      <dgm:prSet presAssocID="{3F713424-78C2-114A-8D5E-BDD0312783B5}" presName="node" presStyleLbl="vennNode1" presStyleIdx="5" presStyleCnt="7" custScaleX="145187" custScaleY="144297" custRadScaleRad="159621" custRadScaleInc="40532">
        <dgm:presLayoutVars>
          <dgm:bulletEnabled val="1"/>
        </dgm:presLayoutVars>
      </dgm:prSet>
      <dgm:spPr/>
    </dgm:pt>
    <dgm:pt modelId="{BD3E9428-1438-F944-A065-6402B25E5AB1}" type="pres">
      <dgm:prSet presAssocID="{E5E437AC-3E53-C144-8F42-4A2ED15B6B79}" presName="node" presStyleLbl="vennNode1" presStyleIdx="6" presStyleCnt="7" custScaleX="159850" custScaleY="165968" custRadScaleRad="149870" custRadScaleInc="3853">
        <dgm:presLayoutVars>
          <dgm:bulletEnabled val="1"/>
        </dgm:presLayoutVars>
      </dgm:prSet>
      <dgm:spPr/>
    </dgm:pt>
  </dgm:ptLst>
  <dgm:cxnLst>
    <dgm:cxn modelId="{81D3D619-5824-FB4B-8BEA-5C9E229F88E0}" type="presOf" srcId="{20452167-0E5F-9441-8F67-9F9D22B7A897}" destId="{014706C0-9D0F-DE43-AE88-5183A47893AA}" srcOrd="0" destOrd="0" presId="urn:microsoft.com/office/officeart/2005/8/layout/radial3"/>
    <dgm:cxn modelId="{1035C91D-5A60-A445-82CC-D1C4463FF2C7}" type="presOf" srcId="{910EE918-C952-6848-AEFF-E99F6F5985EF}" destId="{613B0AE6-9E83-F845-991E-887529469EE0}" srcOrd="0" destOrd="0" presId="urn:microsoft.com/office/officeart/2005/8/layout/radial3"/>
    <dgm:cxn modelId="{1EC8B12A-E35F-6F43-8431-44EAF0C5A322}" srcId="{445902D0-3134-9B48-A847-08E3F4944873}" destId="{9BE2C48F-F68E-4C46-AD75-41E9A4EC8A1E}" srcOrd="3" destOrd="0" parTransId="{07DF32AC-DE2A-354A-AD3A-B6313785FD5A}" sibTransId="{3E5367CB-6652-DE4D-A09E-A005DA601923}"/>
    <dgm:cxn modelId="{720BCB30-964A-434D-93A2-49FFFBF8CE02}" srcId="{910EE918-C952-6848-AEFF-E99F6F5985EF}" destId="{445902D0-3134-9B48-A847-08E3F4944873}" srcOrd="0" destOrd="0" parTransId="{B5426599-B884-3F44-8158-768F8483525E}" sibTransId="{69B6AB83-02EC-5D44-9588-242AB0B81B55}"/>
    <dgm:cxn modelId="{3C5D1A44-F465-4841-A43F-F631AB6F2D94}" srcId="{445902D0-3134-9B48-A847-08E3F4944873}" destId="{3F713424-78C2-114A-8D5E-BDD0312783B5}" srcOrd="4" destOrd="0" parTransId="{510A370A-67C6-A345-8595-B5192DCC9E99}" sibTransId="{22EA5B61-7341-B444-A0BB-59576A745311}"/>
    <dgm:cxn modelId="{70CDE39B-C691-E140-85F5-8409CDED05A2}" srcId="{445902D0-3134-9B48-A847-08E3F4944873}" destId="{C4CA7D46-578A-C840-AEE4-8DF568D2C258}" srcOrd="2" destOrd="0" parTransId="{5EE12782-9D5C-FD42-9CA5-1AFF1699CAC0}" sibTransId="{CF1B1EF5-A17C-C64F-A207-6A03C515A2A3}"/>
    <dgm:cxn modelId="{8E4960A1-300C-4B4D-A050-60F92416B7CC}" type="presOf" srcId="{E5E437AC-3E53-C144-8F42-4A2ED15B6B79}" destId="{BD3E9428-1438-F944-A065-6402B25E5AB1}" srcOrd="0" destOrd="0" presId="urn:microsoft.com/office/officeart/2005/8/layout/radial3"/>
    <dgm:cxn modelId="{E15FF3B3-5B9F-E744-94FC-B33A2F67A82F}" srcId="{445902D0-3134-9B48-A847-08E3F4944873}" destId="{4BDE8E0C-CC07-B041-B3A5-BDCB86B35E77}" srcOrd="1" destOrd="0" parTransId="{CB6EA661-784A-E74D-BA5C-3FCE90C37609}" sibTransId="{83AF4EE4-0ED6-9740-B43A-43D7F9E3CE87}"/>
    <dgm:cxn modelId="{93C816C5-A38A-6244-966A-DDB576C715C2}" type="presOf" srcId="{3F713424-78C2-114A-8D5E-BDD0312783B5}" destId="{08B66FE0-0F85-3D46-B20B-681845211669}" srcOrd="0" destOrd="0" presId="urn:microsoft.com/office/officeart/2005/8/layout/radial3"/>
    <dgm:cxn modelId="{4C9F28CD-58BA-484A-8EC3-A81F541FC6EB}" type="presOf" srcId="{C4CA7D46-578A-C840-AEE4-8DF568D2C258}" destId="{A55EA6CA-4029-9343-AEDF-52B5488861DD}" srcOrd="0" destOrd="0" presId="urn:microsoft.com/office/officeart/2005/8/layout/radial3"/>
    <dgm:cxn modelId="{1399C6E0-4238-8D41-B486-19058AD6918A}" type="presOf" srcId="{445902D0-3134-9B48-A847-08E3F4944873}" destId="{6CF08B6B-AE55-A243-9620-11420305325D}" srcOrd="0" destOrd="0" presId="urn:microsoft.com/office/officeart/2005/8/layout/radial3"/>
    <dgm:cxn modelId="{F924DAE5-796A-2644-8C34-201601E86252}" srcId="{445902D0-3134-9B48-A847-08E3F4944873}" destId="{20452167-0E5F-9441-8F67-9F9D22B7A897}" srcOrd="0" destOrd="0" parTransId="{3E53990E-9C12-2549-AD88-A444F8467F15}" sibTransId="{29A53F04-B22F-EE48-ABD4-5720B22F6866}"/>
    <dgm:cxn modelId="{1054DFE6-324D-2845-9F77-82DF160F8717}" type="presOf" srcId="{4BDE8E0C-CC07-B041-B3A5-BDCB86B35E77}" destId="{CF262410-D407-A24D-820F-23CD7633CAF6}" srcOrd="0" destOrd="0" presId="urn:microsoft.com/office/officeart/2005/8/layout/radial3"/>
    <dgm:cxn modelId="{98FEFEEE-329B-8F40-87A5-6B8FFFA9769D}" srcId="{445902D0-3134-9B48-A847-08E3F4944873}" destId="{E5E437AC-3E53-C144-8F42-4A2ED15B6B79}" srcOrd="5" destOrd="0" parTransId="{68836EBA-3367-1647-B71C-BE76246F8855}" sibTransId="{B0122BE7-5D12-1149-9C19-438CFBF0AA2A}"/>
    <dgm:cxn modelId="{9415A0FA-3932-054D-9F50-38F38F4F7D39}" type="presOf" srcId="{9BE2C48F-F68E-4C46-AD75-41E9A4EC8A1E}" destId="{BA8EA2A4-8720-9A4D-B2B9-0E6AF3E2F760}" srcOrd="0" destOrd="0" presId="urn:microsoft.com/office/officeart/2005/8/layout/radial3"/>
    <dgm:cxn modelId="{08996F61-C0EB-4442-ACDA-936B9A7D4F31}" type="presParOf" srcId="{613B0AE6-9E83-F845-991E-887529469EE0}" destId="{E45769A3-3DB6-614B-8339-405886CB320B}" srcOrd="0" destOrd="0" presId="urn:microsoft.com/office/officeart/2005/8/layout/radial3"/>
    <dgm:cxn modelId="{3E896908-6209-614C-A7F9-7B1453F0B87E}" type="presParOf" srcId="{E45769A3-3DB6-614B-8339-405886CB320B}" destId="{6CF08B6B-AE55-A243-9620-11420305325D}" srcOrd="0" destOrd="0" presId="urn:microsoft.com/office/officeart/2005/8/layout/radial3"/>
    <dgm:cxn modelId="{B2C802D4-ADC7-8345-9482-C9B61E6B57D9}" type="presParOf" srcId="{E45769A3-3DB6-614B-8339-405886CB320B}" destId="{014706C0-9D0F-DE43-AE88-5183A47893AA}" srcOrd="1" destOrd="0" presId="urn:microsoft.com/office/officeart/2005/8/layout/radial3"/>
    <dgm:cxn modelId="{352B0501-BE8D-D840-9A2C-5364027402A2}" type="presParOf" srcId="{E45769A3-3DB6-614B-8339-405886CB320B}" destId="{CF262410-D407-A24D-820F-23CD7633CAF6}" srcOrd="2" destOrd="0" presId="urn:microsoft.com/office/officeart/2005/8/layout/radial3"/>
    <dgm:cxn modelId="{556333A8-7562-654E-9699-08721484F7FA}" type="presParOf" srcId="{E45769A3-3DB6-614B-8339-405886CB320B}" destId="{A55EA6CA-4029-9343-AEDF-52B5488861DD}" srcOrd="3" destOrd="0" presId="urn:microsoft.com/office/officeart/2005/8/layout/radial3"/>
    <dgm:cxn modelId="{EF612672-48AE-104F-A481-61F413E4839A}" type="presParOf" srcId="{E45769A3-3DB6-614B-8339-405886CB320B}" destId="{BA8EA2A4-8720-9A4D-B2B9-0E6AF3E2F760}" srcOrd="4" destOrd="0" presId="urn:microsoft.com/office/officeart/2005/8/layout/radial3"/>
    <dgm:cxn modelId="{4AFBEA18-E36B-D84E-9BC5-FFC8B2F072F1}" type="presParOf" srcId="{E45769A3-3DB6-614B-8339-405886CB320B}" destId="{08B66FE0-0F85-3D46-B20B-681845211669}" srcOrd="5" destOrd="0" presId="urn:microsoft.com/office/officeart/2005/8/layout/radial3"/>
    <dgm:cxn modelId="{0DE83D84-80FE-D442-B5CC-8152A18EA942}" type="presParOf" srcId="{E45769A3-3DB6-614B-8339-405886CB320B}" destId="{BD3E9428-1438-F944-A065-6402B25E5AB1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0EE918-C952-6848-AEFF-E99F6F5985EF}" type="doc">
      <dgm:prSet loTypeId="urn:microsoft.com/office/officeart/2005/8/layout/radial3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45902D0-3134-9B48-A847-08E3F4944873}">
      <dgm:prSet phldrT="[Texto]" custT="1"/>
      <dgm:spPr>
        <a:solidFill>
          <a:srgbClr val="9219FB">
            <a:alpha val="50000"/>
          </a:srgbClr>
        </a:solidFill>
      </dgm:spPr>
      <dgm:t>
        <a:bodyPr/>
        <a:lstStyle/>
        <a:p>
          <a:r>
            <a:rPr lang="es-ES" sz="5400" dirty="0"/>
            <a:t>web</a:t>
          </a:r>
        </a:p>
      </dgm:t>
    </dgm:pt>
    <dgm:pt modelId="{B5426599-B884-3F44-8158-768F8483525E}" type="parTrans" cxnId="{720BCB30-964A-434D-93A2-49FFFBF8CE02}">
      <dgm:prSet/>
      <dgm:spPr/>
      <dgm:t>
        <a:bodyPr/>
        <a:lstStyle/>
        <a:p>
          <a:endParaRPr lang="es-ES"/>
        </a:p>
      </dgm:t>
    </dgm:pt>
    <dgm:pt modelId="{69B6AB83-02EC-5D44-9588-242AB0B81B55}" type="sibTrans" cxnId="{720BCB30-964A-434D-93A2-49FFFBF8CE02}">
      <dgm:prSet/>
      <dgm:spPr/>
      <dgm:t>
        <a:bodyPr/>
        <a:lstStyle/>
        <a:p>
          <a:endParaRPr lang="es-ES"/>
        </a:p>
      </dgm:t>
    </dgm:pt>
    <dgm:pt modelId="{20452167-0E5F-9441-8F67-9F9D22B7A897}">
      <dgm:prSet phldrT="[Texto]" custT="1"/>
      <dgm:spPr/>
      <dgm:t>
        <a:bodyPr/>
        <a:lstStyle/>
        <a:p>
          <a:r>
            <a:rPr lang="es-ES" sz="3200" dirty="0"/>
            <a:t>E-MAIL</a:t>
          </a:r>
        </a:p>
      </dgm:t>
    </dgm:pt>
    <dgm:pt modelId="{3E53990E-9C12-2549-AD88-A444F8467F15}" type="parTrans" cxnId="{F924DAE5-796A-2644-8C34-201601E86252}">
      <dgm:prSet/>
      <dgm:spPr/>
      <dgm:t>
        <a:bodyPr/>
        <a:lstStyle/>
        <a:p>
          <a:endParaRPr lang="es-ES"/>
        </a:p>
      </dgm:t>
    </dgm:pt>
    <dgm:pt modelId="{29A53F04-B22F-EE48-ABD4-5720B22F6866}" type="sibTrans" cxnId="{F924DAE5-796A-2644-8C34-201601E86252}">
      <dgm:prSet/>
      <dgm:spPr/>
      <dgm:t>
        <a:bodyPr/>
        <a:lstStyle/>
        <a:p>
          <a:endParaRPr lang="es-ES"/>
        </a:p>
      </dgm:t>
    </dgm:pt>
    <dgm:pt modelId="{4BDE8E0C-CC07-B041-B3A5-BDCB86B35E77}">
      <dgm:prSet phldrT="[Texto]" custT="1"/>
      <dgm:spPr>
        <a:ln>
          <a:solidFill>
            <a:srgbClr val="000000"/>
          </a:solidFill>
        </a:ln>
      </dgm:spPr>
      <dgm:t>
        <a:bodyPr/>
        <a:lstStyle/>
        <a:p>
          <a:r>
            <a:rPr lang="es-ES" sz="3600" b="0" dirty="0">
              <a:solidFill>
                <a:srgbClr val="8D0ADB"/>
              </a:solidFill>
            </a:rPr>
            <a:t>SMM </a:t>
          </a:r>
        </a:p>
      </dgm:t>
    </dgm:pt>
    <dgm:pt modelId="{CB6EA661-784A-E74D-BA5C-3FCE90C37609}" type="parTrans" cxnId="{E15FF3B3-5B9F-E744-94FC-B33A2F67A82F}">
      <dgm:prSet/>
      <dgm:spPr/>
      <dgm:t>
        <a:bodyPr/>
        <a:lstStyle/>
        <a:p>
          <a:endParaRPr lang="es-ES"/>
        </a:p>
      </dgm:t>
    </dgm:pt>
    <dgm:pt modelId="{83AF4EE4-0ED6-9740-B43A-43D7F9E3CE87}" type="sibTrans" cxnId="{E15FF3B3-5B9F-E744-94FC-B33A2F67A82F}">
      <dgm:prSet/>
      <dgm:spPr/>
      <dgm:t>
        <a:bodyPr/>
        <a:lstStyle/>
        <a:p>
          <a:endParaRPr lang="es-ES"/>
        </a:p>
      </dgm:t>
    </dgm:pt>
    <dgm:pt modelId="{E5E437AC-3E53-C144-8F42-4A2ED15B6B79}">
      <dgm:prSet phldrT="[Texto]" custT="1"/>
      <dgm:spPr/>
      <dgm:t>
        <a:bodyPr/>
        <a:lstStyle/>
        <a:p>
          <a:r>
            <a:rPr lang="es-ES" sz="3600" dirty="0"/>
            <a:t>SEM</a:t>
          </a:r>
        </a:p>
      </dgm:t>
    </dgm:pt>
    <dgm:pt modelId="{68836EBA-3367-1647-B71C-BE76246F8855}" type="parTrans" cxnId="{98FEFEEE-329B-8F40-87A5-6B8FFFA9769D}">
      <dgm:prSet/>
      <dgm:spPr/>
      <dgm:t>
        <a:bodyPr/>
        <a:lstStyle/>
        <a:p>
          <a:endParaRPr lang="es-ES"/>
        </a:p>
      </dgm:t>
    </dgm:pt>
    <dgm:pt modelId="{B0122BE7-5D12-1149-9C19-438CFBF0AA2A}" type="sibTrans" cxnId="{98FEFEEE-329B-8F40-87A5-6B8FFFA9769D}">
      <dgm:prSet/>
      <dgm:spPr/>
      <dgm:t>
        <a:bodyPr/>
        <a:lstStyle/>
        <a:p>
          <a:endParaRPr lang="es-ES"/>
        </a:p>
      </dgm:t>
    </dgm:pt>
    <dgm:pt modelId="{3F713424-78C2-114A-8D5E-BDD0312783B5}">
      <dgm:prSet phldrT="[Texto]" custT="1"/>
      <dgm:spPr/>
      <dgm:t>
        <a:bodyPr/>
        <a:lstStyle/>
        <a:p>
          <a:r>
            <a:rPr lang="es-ES" sz="3600" dirty="0"/>
            <a:t>SEO </a:t>
          </a:r>
        </a:p>
      </dgm:t>
    </dgm:pt>
    <dgm:pt modelId="{510A370A-67C6-A345-8595-B5192DCC9E99}" type="parTrans" cxnId="{3C5D1A44-F465-4841-A43F-F631AB6F2D94}">
      <dgm:prSet/>
      <dgm:spPr/>
      <dgm:t>
        <a:bodyPr/>
        <a:lstStyle/>
        <a:p>
          <a:endParaRPr lang="es-ES"/>
        </a:p>
      </dgm:t>
    </dgm:pt>
    <dgm:pt modelId="{22EA5B61-7341-B444-A0BB-59576A745311}" type="sibTrans" cxnId="{3C5D1A44-F465-4841-A43F-F631AB6F2D94}">
      <dgm:prSet/>
      <dgm:spPr/>
      <dgm:t>
        <a:bodyPr/>
        <a:lstStyle/>
        <a:p>
          <a:endParaRPr lang="es-ES"/>
        </a:p>
      </dgm:t>
    </dgm:pt>
    <dgm:pt modelId="{613B0AE6-9E83-F845-991E-887529469EE0}" type="pres">
      <dgm:prSet presAssocID="{910EE918-C952-6848-AEFF-E99F6F5985EF}" presName="composite" presStyleCnt="0">
        <dgm:presLayoutVars>
          <dgm:chMax val="1"/>
          <dgm:dir/>
          <dgm:resizeHandles val="exact"/>
        </dgm:presLayoutVars>
      </dgm:prSet>
      <dgm:spPr/>
    </dgm:pt>
    <dgm:pt modelId="{E45769A3-3DB6-614B-8339-405886CB320B}" type="pres">
      <dgm:prSet presAssocID="{910EE918-C952-6848-AEFF-E99F6F5985EF}" presName="radial" presStyleCnt="0">
        <dgm:presLayoutVars>
          <dgm:animLvl val="ctr"/>
        </dgm:presLayoutVars>
      </dgm:prSet>
      <dgm:spPr/>
    </dgm:pt>
    <dgm:pt modelId="{6CF08B6B-AE55-A243-9620-11420305325D}" type="pres">
      <dgm:prSet presAssocID="{445902D0-3134-9B48-A847-08E3F4944873}" presName="centerShape" presStyleLbl="vennNode1" presStyleIdx="0" presStyleCnt="5" custScaleX="88007" custScaleY="87697" custLinFactNeighborX="-1179" custLinFactNeighborY="-8851"/>
      <dgm:spPr/>
    </dgm:pt>
    <dgm:pt modelId="{014706C0-9D0F-DE43-AE88-5183A47893AA}" type="pres">
      <dgm:prSet presAssocID="{20452167-0E5F-9441-8F67-9F9D22B7A897}" presName="node" presStyleLbl="vennNode1" presStyleIdx="1" presStyleCnt="5" custScaleX="160115" custScaleY="158675" custRadScaleRad="167108" custRadScaleInc="122763">
        <dgm:presLayoutVars>
          <dgm:bulletEnabled val="1"/>
        </dgm:presLayoutVars>
      </dgm:prSet>
      <dgm:spPr/>
    </dgm:pt>
    <dgm:pt modelId="{CF262410-D407-A24D-820F-23CD7633CAF6}" type="pres">
      <dgm:prSet presAssocID="{4BDE8E0C-CC07-B041-B3A5-BDCB86B35E77}" presName="node" presStyleLbl="vennNode1" presStyleIdx="2" presStyleCnt="5" custScaleX="159444" custScaleY="161106" custRadScaleRad="179951" custRadScaleInc="-30019">
        <dgm:presLayoutVars>
          <dgm:bulletEnabled val="1"/>
        </dgm:presLayoutVars>
      </dgm:prSet>
      <dgm:spPr/>
    </dgm:pt>
    <dgm:pt modelId="{08B66FE0-0F85-3D46-B20B-681845211669}" type="pres">
      <dgm:prSet presAssocID="{3F713424-78C2-114A-8D5E-BDD0312783B5}" presName="node" presStyleLbl="vennNode1" presStyleIdx="3" presStyleCnt="5" custScaleX="173501" custScaleY="174991" custRadScaleRad="177224" custRadScaleInc="75296">
        <dgm:presLayoutVars>
          <dgm:bulletEnabled val="1"/>
        </dgm:presLayoutVars>
      </dgm:prSet>
      <dgm:spPr/>
    </dgm:pt>
    <dgm:pt modelId="{BD3E9428-1438-F944-A065-6402B25E5AB1}" type="pres">
      <dgm:prSet presAssocID="{E5E437AC-3E53-C144-8F42-4A2ED15B6B79}" presName="node" presStyleLbl="vennNode1" presStyleIdx="4" presStyleCnt="5" custScaleX="159850" custScaleY="165968" custRadScaleRad="175051" custRadScaleInc="26815">
        <dgm:presLayoutVars>
          <dgm:bulletEnabled val="1"/>
        </dgm:presLayoutVars>
      </dgm:prSet>
      <dgm:spPr/>
    </dgm:pt>
  </dgm:ptLst>
  <dgm:cxnLst>
    <dgm:cxn modelId="{A1F37F00-70D8-A24E-A155-8605E42ADF90}" type="presOf" srcId="{4BDE8E0C-CC07-B041-B3A5-BDCB86B35E77}" destId="{CF262410-D407-A24D-820F-23CD7633CAF6}" srcOrd="0" destOrd="0" presId="urn:microsoft.com/office/officeart/2005/8/layout/radial3"/>
    <dgm:cxn modelId="{720BCB30-964A-434D-93A2-49FFFBF8CE02}" srcId="{910EE918-C952-6848-AEFF-E99F6F5985EF}" destId="{445902D0-3134-9B48-A847-08E3F4944873}" srcOrd="0" destOrd="0" parTransId="{B5426599-B884-3F44-8158-768F8483525E}" sibTransId="{69B6AB83-02EC-5D44-9588-242AB0B81B55}"/>
    <dgm:cxn modelId="{EAF04C36-0C21-AB41-A88D-7A5979B21E0E}" type="presOf" srcId="{445902D0-3134-9B48-A847-08E3F4944873}" destId="{6CF08B6B-AE55-A243-9620-11420305325D}" srcOrd="0" destOrd="0" presId="urn:microsoft.com/office/officeart/2005/8/layout/radial3"/>
    <dgm:cxn modelId="{3C5D1A44-F465-4841-A43F-F631AB6F2D94}" srcId="{445902D0-3134-9B48-A847-08E3F4944873}" destId="{3F713424-78C2-114A-8D5E-BDD0312783B5}" srcOrd="2" destOrd="0" parTransId="{510A370A-67C6-A345-8595-B5192DCC9E99}" sibTransId="{22EA5B61-7341-B444-A0BB-59576A745311}"/>
    <dgm:cxn modelId="{AC80F669-522B-2F49-8B2C-9ACDD6312A7C}" type="presOf" srcId="{3F713424-78C2-114A-8D5E-BDD0312783B5}" destId="{08B66FE0-0F85-3D46-B20B-681845211669}" srcOrd="0" destOrd="0" presId="urn:microsoft.com/office/officeart/2005/8/layout/radial3"/>
    <dgm:cxn modelId="{F80B1988-B7D4-8648-8C9C-C13D1FA0AA48}" type="presOf" srcId="{20452167-0E5F-9441-8F67-9F9D22B7A897}" destId="{014706C0-9D0F-DE43-AE88-5183A47893AA}" srcOrd="0" destOrd="0" presId="urn:microsoft.com/office/officeart/2005/8/layout/radial3"/>
    <dgm:cxn modelId="{E15FF3B3-5B9F-E744-94FC-B33A2F67A82F}" srcId="{445902D0-3134-9B48-A847-08E3F4944873}" destId="{4BDE8E0C-CC07-B041-B3A5-BDCB86B35E77}" srcOrd="1" destOrd="0" parTransId="{CB6EA661-784A-E74D-BA5C-3FCE90C37609}" sibTransId="{83AF4EE4-0ED6-9740-B43A-43D7F9E3CE87}"/>
    <dgm:cxn modelId="{3B7796CE-6A54-F942-BF40-6D3EE2DF1174}" type="presOf" srcId="{910EE918-C952-6848-AEFF-E99F6F5985EF}" destId="{613B0AE6-9E83-F845-991E-887529469EE0}" srcOrd="0" destOrd="0" presId="urn:microsoft.com/office/officeart/2005/8/layout/radial3"/>
    <dgm:cxn modelId="{FA0CECD8-08CA-CE48-BFE6-395BC588E21A}" type="presOf" srcId="{E5E437AC-3E53-C144-8F42-4A2ED15B6B79}" destId="{BD3E9428-1438-F944-A065-6402B25E5AB1}" srcOrd="0" destOrd="0" presId="urn:microsoft.com/office/officeart/2005/8/layout/radial3"/>
    <dgm:cxn modelId="{F924DAE5-796A-2644-8C34-201601E86252}" srcId="{445902D0-3134-9B48-A847-08E3F4944873}" destId="{20452167-0E5F-9441-8F67-9F9D22B7A897}" srcOrd="0" destOrd="0" parTransId="{3E53990E-9C12-2549-AD88-A444F8467F15}" sibTransId="{29A53F04-B22F-EE48-ABD4-5720B22F6866}"/>
    <dgm:cxn modelId="{98FEFEEE-329B-8F40-87A5-6B8FFFA9769D}" srcId="{445902D0-3134-9B48-A847-08E3F4944873}" destId="{E5E437AC-3E53-C144-8F42-4A2ED15B6B79}" srcOrd="3" destOrd="0" parTransId="{68836EBA-3367-1647-B71C-BE76246F8855}" sibTransId="{B0122BE7-5D12-1149-9C19-438CFBF0AA2A}"/>
    <dgm:cxn modelId="{FE8CDD55-3CA7-4246-BCEE-790844F9F27F}" type="presParOf" srcId="{613B0AE6-9E83-F845-991E-887529469EE0}" destId="{E45769A3-3DB6-614B-8339-405886CB320B}" srcOrd="0" destOrd="0" presId="urn:microsoft.com/office/officeart/2005/8/layout/radial3"/>
    <dgm:cxn modelId="{F987B0B0-EF09-0A42-9774-9C1523E9A611}" type="presParOf" srcId="{E45769A3-3DB6-614B-8339-405886CB320B}" destId="{6CF08B6B-AE55-A243-9620-11420305325D}" srcOrd="0" destOrd="0" presId="urn:microsoft.com/office/officeart/2005/8/layout/radial3"/>
    <dgm:cxn modelId="{21A97E57-65C7-CE4D-B723-47BCD89D5E4F}" type="presParOf" srcId="{E45769A3-3DB6-614B-8339-405886CB320B}" destId="{014706C0-9D0F-DE43-AE88-5183A47893AA}" srcOrd="1" destOrd="0" presId="urn:microsoft.com/office/officeart/2005/8/layout/radial3"/>
    <dgm:cxn modelId="{F005EF4B-366E-7E40-86FB-68B408D3E892}" type="presParOf" srcId="{E45769A3-3DB6-614B-8339-405886CB320B}" destId="{CF262410-D407-A24D-820F-23CD7633CAF6}" srcOrd="2" destOrd="0" presId="urn:microsoft.com/office/officeart/2005/8/layout/radial3"/>
    <dgm:cxn modelId="{8E00597C-5842-4B4F-8F88-51046EE3102B}" type="presParOf" srcId="{E45769A3-3DB6-614B-8339-405886CB320B}" destId="{08B66FE0-0F85-3D46-B20B-681845211669}" srcOrd="3" destOrd="0" presId="urn:microsoft.com/office/officeart/2005/8/layout/radial3"/>
    <dgm:cxn modelId="{ECEFD54A-2995-B749-A07C-F9CDF54384D1}" type="presParOf" srcId="{E45769A3-3DB6-614B-8339-405886CB320B}" destId="{BD3E9428-1438-F944-A065-6402B25E5AB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0EE918-C952-6848-AEFF-E99F6F5985EF}" type="doc">
      <dgm:prSet loTypeId="urn:microsoft.com/office/officeart/2005/8/layout/radial3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45902D0-3134-9B48-A847-08E3F4944873}">
      <dgm:prSet phldrT="[Texto]" custT="1"/>
      <dgm:spPr>
        <a:solidFill>
          <a:srgbClr val="9219FB">
            <a:alpha val="50000"/>
          </a:srgbClr>
        </a:solidFill>
      </dgm:spPr>
      <dgm:t>
        <a:bodyPr/>
        <a:lstStyle/>
        <a:p>
          <a:r>
            <a:rPr lang="es-ES" sz="5400" dirty="0"/>
            <a:t>web</a:t>
          </a:r>
        </a:p>
      </dgm:t>
    </dgm:pt>
    <dgm:pt modelId="{B5426599-B884-3F44-8158-768F8483525E}" type="parTrans" cxnId="{720BCB30-964A-434D-93A2-49FFFBF8CE02}">
      <dgm:prSet/>
      <dgm:spPr/>
      <dgm:t>
        <a:bodyPr/>
        <a:lstStyle/>
        <a:p>
          <a:endParaRPr lang="es-ES"/>
        </a:p>
      </dgm:t>
    </dgm:pt>
    <dgm:pt modelId="{69B6AB83-02EC-5D44-9588-242AB0B81B55}" type="sibTrans" cxnId="{720BCB30-964A-434D-93A2-49FFFBF8CE02}">
      <dgm:prSet/>
      <dgm:spPr/>
      <dgm:t>
        <a:bodyPr/>
        <a:lstStyle/>
        <a:p>
          <a:endParaRPr lang="es-ES"/>
        </a:p>
      </dgm:t>
    </dgm:pt>
    <dgm:pt modelId="{20452167-0E5F-9441-8F67-9F9D22B7A897}">
      <dgm:prSet phldrT="[Texto]" custT="1"/>
      <dgm:spPr/>
      <dgm:t>
        <a:bodyPr/>
        <a:lstStyle/>
        <a:p>
          <a:r>
            <a:rPr lang="es-ES" sz="2400" dirty="0"/>
            <a:t>*Fidelizar</a:t>
          </a:r>
        </a:p>
        <a:p>
          <a:r>
            <a:rPr lang="es-ES" sz="2400" dirty="0"/>
            <a:t>*Venta de entradas</a:t>
          </a:r>
        </a:p>
        <a:p>
          <a:r>
            <a:rPr lang="es-ES" sz="2400" dirty="0"/>
            <a:t>E-mail</a:t>
          </a:r>
        </a:p>
      </dgm:t>
    </dgm:pt>
    <dgm:pt modelId="{3E53990E-9C12-2549-AD88-A444F8467F15}" type="parTrans" cxnId="{F924DAE5-796A-2644-8C34-201601E86252}">
      <dgm:prSet/>
      <dgm:spPr/>
      <dgm:t>
        <a:bodyPr/>
        <a:lstStyle/>
        <a:p>
          <a:endParaRPr lang="es-ES"/>
        </a:p>
      </dgm:t>
    </dgm:pt>
    <dgm:pt modelId="{29A53F04-B22F-EE48-ABD4-5720B22F6866}" type="sibTrans" cxnId="{F924DAE5-796A-2644-8C34-201601E86252}">
      <dgm:prSet/>
      <dgm:spPr/>
      <dgm:t>
        <a:bodyPr/>
        <a:lstStyle/>
        <a:p>
          <a:endParaRPr lang="es-ES"/>
        </a:p>
      </dgm:t>
    </dgm:pt>
    <dgm:pt modelId="{4BDE8E0C-CC07-B041-B3A5-BDCB86B35E77}">
      <dgm:prSet phldrT="[Texto]" custT="1"/>
      <dgm:spPr>
        <a:ln>
          <a:solidFill>
            <a:srgbClr val="000000"/>
          </a:solidFill>
        </a:ln>
      </dgm:spPr>
      <dgm:t>
        <a:bodyPr/>
        <a:lstStyle/>
        <a:p>
          <a:r>
            <a:rPr lang="es-ES" sz="2000" b="1" dirty="0">
              <a:solidFill>
                <a:srgbClr val="8D0ADB"/>
              </a:solidFill>
            </a:rPr>
            <a:t>*Branding, *Comunidad</a:t>
          </a:r>
        </a:p>
        <a:p>
          <a:r>
            <a:rPr lang="es-ES" sz="2000" b="1" dirty="0">
              <a:solidFill>
                <a:srgbClr val="8D0ADB"/>
              </a:solidFill>
            </a:rPr>
            <a:t>*Tráfico web</a:t>
          </a:r>
        </a:p>
        <a:p>
          <a:r>
            <a:rPr lang="es-ES" sz="2000" b="1" dirty="0">
              <a:solidFill>
                <a:srgbClr val="8D0ADB"/>
              </a:solidFill>
            </a:rPr>
            <a:t>*</a:t>
          </a:r>
          <a:r>
            <a:rPr lang="es-ES" sz="2000" b="1" i="1" dirty="0">
              <a:solidFill>
                <a:srgbClr val="8D0ADB"/>
              </a:solidFill>
            </a:rPr>
            <a:t>Influencers</a:t>
          </a:r>
        </a:p>
        <a:p>
          <a:r>
            <a:rPr lang="es-ES" sz="2000" b="1" dirty="0">
              <a:solidFill>
                <a:srgbClr val="8D0ADB"/>
              </a:solidFill>
            </a:rPr>
            <a:t>SMM </a:t>
          </a:r>
        </a:p>
      </dgm:t>
    </dgm:pt>
    <dgm:pt modelId="{CB6EA661-784A-E74D-BA5C-3FCE90C37609}" type="parTrans" cxnId="{E15FF3B3-5B9F-E744-94FC-B33A2F67A82F}">
      <dgm:prSet/>
      <dgm:spPr/>
      <dgm:t>
        <a:bodyPr/>
        <a:lstStyle/>
        <a:p>
          <a:endParaRPr lang="es-ES"/>
        </a:p>
      </dgm:t>
    </dgm:pt>
    <dgm:pt modelId="{83AF4EE4-0ED6-9740-B43A-43D7F9E3CE87}" type="sibTrans" cxnId="{E15FF3B3-5B9F-E744-94FC-B33A2F67A82F}">
      <dgm:prSet/>
      <dgm:spPr/>
      <dgm:t>
        <a:bodyPr/>
        <a:lstStyle/>
        <a:p>
          <a:endParaRPr lang="es-ES"/>
        </a:p>
      </dgm:t>
    </dgm:pt>
    <dgm:pt modelId="{E5E437AC-3E53-C144-8F42-4A2ED15B6B79}">
      <dgm:prSet phldrT="[Texto]" custT="1"/>
      <dgm:spPr/>
      <dgm:t>
        <a:bodyPr/>
        <a:lstStyle/>
        <a:p>
          <a:r>
            <a:rPr lang="es-ES" sz="2000" dirty="0"/>
            <a:t>Compramos las primeras posiciones en Google</a:t>
          </a:r>
        </a:p>
        <a:p>
          <a:r>
            <a:rPr lang="es-ES" sz="2000" dirty="0"/>
            <a:t>SEM</a:t>
          </a:r>
        </a:p>
      </dgm:t>
    </dgm:pt>
    <dgm:pt modelId="{68836EBA-3367-1647-B71C-BE76246F8855}" type="parTrans" cxnId="{98FEFEEE-329B-8F40-87A5-6B8FFFA9769D}">
      <dgm:prSet/>
      <dgm:spPr/>
      <dgm:t>
        <a:bodyPr/>
        <a:lstStyle/>
        <a:p>
          <a:endParaRPr lang="es-ES"/>
        </a:p>
      </dgm:t>
    </dgm:pt>
    <dgm:pt modelId="{B0122BE7-5D12-1149-9C19-438CFBF0AA2A}" type="sibTrans" cxnId="{98FEFEEE-329B-8F40-87A5-6B8FFFA9769D}">
      <dgm:prSet/>
      <dgm:spPr/>
      <dgm:t>
        <a:bodyPr/>
        <a:lstStyle/>
        <a:p>
          <a:endParaRPr lang="es-ES"/>
        </a:p>
      </dgm:t>
    </dgm:pt>
    <dgm:pt modelId="{3F713424-78C2-114A-8D5E-BDD0312783B5}">
      <dgm:prSet phldrT="[Texto]" custT="1"/>
      <dgm:spPr/>
      <dgm:t>
        <a:bodyPr/>
        <a:lstStyle/>
        <a:p>
          <a:r>
            <a:rPr lang="es-ES" sz="2000" dirty="0"/>
            <a:t>Optimizamos nuestro contenidos para Google</a:t>
          </a:r>
        </a:p>
        <a:p>
          <a:r>
            <a:rPr lang="es-ES" sz="2000" dirty="0"/>
            <a:t>SEO </a:t>
          </a:r>
        </a:p>
      </dgm:t>
    </dgm:pt>
    <dgm:pt modelId="{510A370A-67C6-A345-8595-B5192DCC9E99}" type="parTrans" cxnId="{3C5D1A44-F465-4841-A43F-F631AB6F2D94}">
      <dgm:prSet/>
      <dgm:spPr/>
      <dgm:t>
        <a:bodyPr/>
        <a:lstStyle/>
        <a:p>
          <a:endParaRPr lang="es-ES"/>
        </a:p>
      </dgm:t>
    </dgm:pt>
    <dgm:pt modelId="{22EA5B61-7341-B444-A0BB-59576A745311}" type="sibTrans" cxnId="{3C5D1A44-F465-4841-A43F-F631AB6F2D94}">
      <dgm:prSet/>
      <dgm:spPr/>
      <dgm:t>
        <a:bodyPr/>
        <a:lstStyle/>
        <a:p>
          <a:endParaRPr lang="es-ES"/>
        </a:p>
      </dgm:t>
    </dgm:pt>
    <dgm:pt modelId="{613B0AE6-9E83-F845-991E-887529469EE0}" type="pres">
      <dgm:prSet presAssocID="{910EE918-C952-6848-AEFF-E99F6F5985EF}" presName="composite" presStyleCnt="0">
        <dgm:presLayoutVars>
          <dgm:chMax val="1"/>
          <dgm:dir/>
          <dgm:resizeHandles val="exact"/>
        </dgm:presLayoutVars>
      </dgm:prSet>
      <dgm:spPr/>
    </dgm:pt>
    <dgm:pt modelId="{E45769A3-3DB6-614B-8339-405886CB320B}" type="pres">
      <dgm:prSet presAssocID="{910EE918-C952-6848-AEFF-E99F6F5985EF}" presName="radial" presStyleCnt="0">
        <dgm:presLayoutVars>
          <dgm:animLvl val="ctr"/>
        </dgm:presLayoutVars>
      </dgm:prSet>
      <dgm:spPr/>
    </dgm:pt>
    <dgm:pt modelId="{6CF08B6B-AE55-A243-9620-11420305325D}" type="pres">
      <dgm:prSet presAssocID="{445902D0-3134-9B48-A847-08E3F4944873}" presName="centerShape" presStyleLbl="vennNode1" presStyleIdx="0" presStyleCnt="5" custScaleX="88007" custScaleY="87697" custLinFactNeighborX="-1179" custLinFactNeighborY="-8851"/>
      <dgm:spPr/>
    </dgm:pt>
    <dgm:pt modelId="{014706C0-9D0F-DE43-AE88-5183A47893AA}" type="pres">
      <dgm:prSet presAssocID="{20452167-0E5F-9441-8F67-9F9D22B7A897}" presName="node" presStyleLbl="vennNode1" presStyleIdx="1" presStyleCnt="5" custScaleX="160115" custScaleY="158675" custRadScaleRad="167108" custRadScaleInc="122763">
        <dgm:presLayoutVars>
          <dgm:bulletEnabled val="1"/>
        </dgm:presLayoutVars>
      </dgm:prSet>
      <dgm:spPr/>
    </dgm:pt>
    <dgm:pt modelId="{CF262410-D407-A24D-820F-23CD7633CAF6}" type="pres">
      <dgm:prSet presAssocID="{4BDE8E0C-CC07-B041-B3A5-BDCB86B35E77}" presName="node" presStyleLbl="vennNode1" presStyleIdx="2" presStyleCnt="5" custScaleX="159444" custScaleY="161106" custRadScaleRad="179951" custRadScaleInc="-30019">
        <dgm:presLayoutVars>
          <dgm:bulletEnabled val="1"/>
        </dgm:presLayoutVars>
      </dgm:prSet>
      <dgm:spPr/>
    </dgm:pt>
    <dgm:pt modelId="{08B66FE0-0F85-3D46-B20B-681845211669}" type="pres">
      <dgm:prSet presAssocID="{3F713424-78C2-114A-8D5E-BDD0312783B5}" presName="node" presStyleLbl="vennNode1" presStyleIdx="3" presStyleCnt="5" custScaleX="173501" custScaleY="174991" custRadScaleRad="177224" custRadScaleInc="75296">
        <dgm:presLayoutVars>
          <dgm:bulletEnabled val="1"/>
        </dgm:presLayoutVars>
      </dgm:prSet>
      <dgm:spPr/>
    </dgm:pt>
    <dgm:pt modelId="{BD3E9428-1438-F944-A065-6402B25E5AB1}" type="pres">
      <dgm:prSet presAssocID="{E5E437AC-3E53-C144-8F42-4A2ED15B6B79}" presName="node" presStyleLbl="vennNode1" presStyleIdx="4" presStyleCnt="5" custScaleX="159850" custScaleY="165968" custRadScaleRad="175051" custRadScaleInc="26815">
        <dgm:presLayoutVars>
          <dgm:bulletEnabled val="1"/>
        </dgm:presLayoutVars>
      </dgm:prSet>
      <dgm:spPr/>
    </dgm:pt>
  </dgm:ptLst>
  <dgm:cxnLst>
    <dgm:cxn modelId="{720BCB30-964A-434D-93A2-49FFFBF8CE02}" srcId="{910EE918-C952-6848-AEFF-E99F6F5985EF}" destId="{445902D0-3134-9B48-A847-08E3F4944873}" srcOrd="0" destOrd="0" parTransId="{B5426599-B884-3F44-8158-768F8483525E}" sibTransId="{69B6AB83-02EC-5D44-9588-242AB0B81B55}"/>
    <dgm:cxn modelId="{3C5D1A44-F465-4841-A43F-F631AB6F2D94}" srcId="{445902D0-3134-9B48-A847-08E3F4944873}" destId="{3F713424-78C2-114A-8D5E-BDD0312783B5}" srcOrd="2" destOrd="0" parTransId="{510A370A-67C6-A345-8595-B5192DCC9E99}" sibTransId="{22EA5B61-7341-B444-A0BB-59576A745311}"/>
    <dgm:cxn modelId="{E6FF4C50-30C5-1945-9C33-8167BAFE7716}" type="presOf" srcId="{4BDE8E0C-CC07-B041-B3A5-BDCB86B35E77}" destId="{CF262410-D407-A24D-820F-23CD7633CAF6}" srcOrd="0" destOrd="0" presId="urn:microsoft.com/office/officeart/2005/8/layout/radial3"/>
    <dgm:cxn modelId="{47E59E50-5B89-C243-9F51-586459C529B5}" type="presOf" srcId="{E5E437AC-3E53-C144-8F42-4A2ED15B6B79}" destId="{BD3E9428-1438-F944-A065-6402B25E5AB1}" srcOrd="0" destOrd="0" presId="urn:microsoft.com/office/officeart/2005/8/layout/radial3"/>
    <dgm:cxn modelId="{DA69489C-5754-614A-973B-71CD4313DB37}" type="presOf" srcId="{445902D0-3134-9B48-A847-08E3F4944873}" destId="{6CF08B6B-AE55-A243-9620-11420305325D}" srcOrd="0" destOrd="0" presId="urn:microsoft.com/office/officeart/2005/8/layout/radial3"/>
    <dgm:cxn modelId="{E15FF3B3-5B9F-E744-94FC-B33A2F67A82F}" srcId="{445902D0-3134-9B48-A847-08E3F4944873}" destId="{4BDE8E0C-CC07-B041-B3A5-BDCB86B35E77}" srcOrd="1" destOrd="0" parTransId="{CB6EA661-784A-E74D-BA5C-3FCE90C37609}" sibTransId="{83AF4EE4-0ED6-9740-B43A-43D7F9E3CE87}"/>
    <dgm:cxn modelId="{440F90C3-986F-7B42-8B5B-306360B98DF2}" type="presOf" srcId="{20452167-0E5F-9441-8F67-9F9D22B7A897}" destId="{014706C0-9D0F-DE43-AE88-5183A47893AA}" srcOrd="0" destOrd="0" presId="urn:microsoft.com/office/officeart/2005/8/layout/radial3"/>
    <dgm:cxn modelId="{CFA792CF-F45B-0E4D-A1FA-8FE2C11DACC3}" type="presOf" srcId="{910EE918-C952-6848-AEFF-E99F6F5985EF}" destId="{613B0AE6-9E83-F845-991E-887529469EE0}" srcOrd="0" destOrd="0" presId="urn:microsoft.com/office/officeart/2005/8/layout/radial3"/>
    <dgm:cxn modelId="{B4C347D0-314B-3147-BD2B-0982F6D6DA69}" type="presOf" srcId="{3F713424-78C2-114A-8D5E-BDD0312783B5}" destId="{08B66FE0-0F85-3D46-B20B-681845211669}" srcOrd="0" destOrd="0" presId="urn:microsoft.com/office/officeart/2005/8/layout/radial3"/>
    <dgm:cxn modelId="{F924DAE5-796A-2644-8C34-201601E86252}" srcId="{445902D0-3134-9B48-A847-08E3F4944873}" destId="{20452167-0E5F-9441-8F67-9F9D22B7A897}" srcOrd="0" destOrd="0" parTransId="{3E53990E-9C12-2549-AD88-A444F8467F15}" sibTransId="{29A53F04-B22F-EE48-ABD4-5720B22F6866}"/>
    <dgm:cxn modelId="{98FEFEEE-329B-8F40-87A5-6B8FFFA9769D}" srcId="{445902D0-3134-9B48-A847-08E3F4944873}" destId="{E5E437AC-3E53-C144-8F42-4A2ED15B6B79}" srcOrd="3" destOrd="0" parTransId="{68836EBA-3367-1647-B71C-BE76246F8855}" sibTransId="{B0122BE7-5D12-1149-9C19-438CFBF0AA2A}"/>
    <dgm:cxn modelId="{D824094C-6B08-C848-B546-89439FC31ABC}" type="presParOf" srcId="{613B0AE6-9E83-F845-991E-887529469EE0}" destId="{E45769A3-3DB6-614B-8339-405886CB320B}" srcOrd="0" destOrd="0" presId="urn:microsoft.com/office/officeart/2005/8/layout/radial3"/>
    <dgm:cxn modelId="{DCB48408-F1BC-CD49-BABC-647108F4B822}" type="presParOf" srcId="{E45769A3-3DB6-614B-8339-405886CB320B}" destId="{6CF08B6B-AE55-A243-9620-11420305325D}" srcOrd="0" destOrd="0" presId="urn:microsoft.com/office/officeart/2005/8/layout/radial3"/>
    <dgm:cxn modelId="{E20501B9-7BA9-BE46-9BF2-C40FBA67A30C}" type="presParOf" srcId="{E45769A3-3DB6-614B-8339-405886CB320B}" destId="{014706C0-9D0F-DE43-AE88-5183A47893AA}" srcOrd="1" destOrd="0" presId="urn:microsoft.com/office/officeart/2005/8/layout/radial3"/>
    <dgm:cxn modelId="{603CBDDD-E8FA-714D-ACDB-05E4580826FD}" type="presParOf" srcId="{E45769A3-3DB6-614B-8339-405886CB320B}" destId="{CF262410-D407-A24D-820F-23CD7633CAF6}" srcOrd="2" destOrd="0" presId="urn:microsoft.com/office/officeart/2005/8/layout/radial3"/>
    <dgm:cxn modelId="{B776DA86-9588-6B45-A07A-3E334C006030}" type="presParOf" srcId="{E45769A3-3DB6-614B-8339-405886CB320B}" destId="{08B66FE0-0F85-3D46-B20B-681845211669}" srcOrd="3" destOrd="0" presId="urn:microsoft.com/office/officeart/2005/8/layout/radial3"/>
    <dgm:cxn modelId="{27339D36-1E25-084E-9243-0C1068B58A44}" type="presParOf" srcId="{E45769A3-3DB6-614B-8339-405886CB320B}" destId="{BD3E9428-1438-F944-A065-6402B25E5AB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08B6B-AE55-A243-9620-11420305325D}">
      <dsp:nvSpPr>
        <dsp:cNvPr id="0" name=""/>
        <dsp:cNvSpPr/>
      </dsp:nvSpPr>
      <dsp:spPr>
        <a:xfrm>
          <a:off x="2699426" y="558385"/>
          <a:ext cx="2730275" cy="2730275"/>
        </a:xfrm>
        <a:prstGeom prst="ellipse">
          <a:avLst/>
        </a:prstGeom>
        <a:solidFill>
          <a:srgbClr val="9219FB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400" kern="1200" dirty="0"/>
            <a:t>web 2.0</a:t>
          </a:r>
        </a:p>
      </dsp:txBody>
      <dsp:txXfrm>
        <a:off x="3099266" y="958225"/>
        <a:ext cx="1930595" cy="1930595"/>
      </dsp:txXfrm>
    </dsp:sp>
    <dsp:sp modelId="{014706C0-9D0F-DE43-AE88-5183A47893AA}">
      <dsp:nvSpPr>
        <dsp:cNvPr id="0" name=""/>
        <dsp:cNvSpPr/>
      </dsp:nvSpPr>
      <dsp:spPr>
        <a:xfrm>
          <a:off x="6154286" y="1752028"/>
          <a:ext cx="2066190" cy="2155524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875044"/>
                <a:satOff val="-2813"/>
                <a:lumOff val="-45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1875044"/>
                <a:satOff val="-2813"/>
                <a:lumOff val="-45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Wikis</a:t>
          </a:r>
        </a:p>
      </dsp:txBody>
      <dsp:txXfrm>
        <a:off x="6456873" y="2067697"/>
        <a:ext cx="1461016" cy="1524186"/>
      </dsp:txXfrm>
    </dsp:sp>
    <dsp:sp modelId="{CF262410-D407-A24D-820F-23CD7633CAF6}">
      <dsp:nvSpPr>
        <dsp:cNvPr id="0" name=""/>
        <dsp:cNvSpPr/>
      </dsp:nvSpPr>
      <dsp:spPr>
        <a:xfrm>
          <a:off x="4906592" y="0"/>
          <a:ext cx="2002588" cy="1943996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3750088"/>
                <a:satOff val="-5627"/>
                <a:lumOff val="-9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3750088"/>
                <a:satOff val="-5627"/>
                <a:lumOff val="-9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Canales Feed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RSS</a:t>
          </a:r>
        </a:p>
      </dsp:txBody>
      <dsp:txXfrm>
        <a:off x="5199864" y="284692"/>
        <a:ext cx="1416044" cy="1374612"/>
      </dsp:txXfrm>
    </dsp:sp>
    <dsp:sp modelId="{A55EA6CA-4029-9343-AEDF-52B5488861DD}">
      <dsp:nvSpPr>
        <dsp:cNvPr id="0" name=""/>
        <dsp:cNvSpPr/>
      </dsp:nvSpPr>
      <dsp:spPr>
        <a:xfrm>
          <a:off x="4162494" y="2500063"/>
          <a:ext cx="2291451" cy="242212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Repositorios imágenes y  vídeo</a:t>
          </a:r>
        </a:p>
      </dsp:txBody>
      <dsp:txXfrm>
        <a:off x="4498069" y="2854775"/>
        <a:ext cx="1620301" cy="1712698"/>
      </dsp:txXfrm>
    </dsp:sp>
    <dsp:sp modelId="{BA8EA2A4-8720-9A4D-B2B9-0E6AF3E2F760}">
      <dsp:nvSpPr>
        <dsp:cNvPr id="0" name=""/>
        <dsp:cNvSpPr/>
      </dsp:nvSpPr>
      <dsp:spPr>
        <a:xfrm>
          <a:off x="2178402" y="3264613"/>
          <a:ext cx="1829680" cy="177103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7500176"/>
                <a:satOff val="-11253"/>
                <a:lumOff val="-183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7500176"/>
                <a:satOff val="-11253"/>
                <a:lumOff val="-183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Podcasts</a:t>
          </a:r>
        </a:p>
      </dsp:txBody>
      <dsp:txXfrm>
        <a:off x="2446352" y="3523975"/>
        <a:ext cx="1293780" cy="1252309"/>
      </dsp:txXfrm>
    </dsp:sp>
    <dsp:sp modelId="{08B66FE0-0F85-3D46-B20B-681845211669}">
      <dsp:nvSpPr>
        <dsp:cNvPr id="0" name=""/>
        <dsp:cNvSpPr/>
      </dsp:nvSpPr>
      <dsp:spPr>
        <a:xfrm>
          <a:off x="381382" y="1853224"/>
          <a:ext cx="1982002" cy="196985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9375220"/>
                <a:satOff val="-14067"/>
                <a:lumOff val="-228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9375220"/>
                <a:satOff val="-14067"/>
                <a:lumOff val="-228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Blogs</a:t>
          </a:r>
        </a:p>
      </dsp:txBody>
      <dsp:txXfrm>
        <a:off x="671639" y="2141702"/>
        <a:ext cx="1401488" cy="1392896"/>
      </dsp:txXfrm>
    </dsp:sp>
    <dsp:sp modelId="{BD3E9428-1438-F944-A065-6402B25E5AB1}">
      <dsp:nvSpPr>
        <dsp:cNvPr id="0" name=""/>
        <dsp:cNvSpPr/>
      </dsp:nvSpPr>
      <dsp:spPr>
        <a:xfrm>
          <a:off x="853366" y="0"/>
          <a:ext cx="2182172" cy="226569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solidFill>
                <a:srgbClr val="8D0ADB"/>
              </a:solidFill>
            </a:rPr>
            <a:t>Redes sociales </a:t>
          </a:r>
        </a:p>
      </dsp:txBody>
      <dsp:txXfrm>
        <a:off x="1172938" y="331803"/>
        <a:ext cx="1543028" cy="1602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08B6B-AE55-A243-9620-11420305325D}">
      <dsp:nvSpPr>
        <dsp:cNvPr id="0" name=""/>
        <dsp:cNvSpPr/>
      </dsp:nvSpPr>
      <dsp:spPr>
        <a:xfrm>
          <a:off x="2855614" y="892811"/>
          <a:ext cx="2401045" cy="2392587"/>
        </a:xfrm>
        <a:prstGeom prst="ellipse">
          <a:avLst/>
        </a:prstGeom>
        <a:solidFill>
          <a:srgbClr val="9219FB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400" kern="1200" dirty="0"/>
            <a:t>web</a:t>
          </a:r>
        </a:p>
      </dsp:txBody>
      <dsp:txXfrm>
        <a:off x="3207239" y="1243197"/>
        <a:ext cx="1697795" cy="1691815"/>
      </dsp:txXfrm>
    </dsp:sp>
    <dsp:sp modelId="{014706C0-9D0F-DE43-AE88-5183A47893AA}">
      <dsp:nvSpPr>
        <dsp:cNvPr id="0" name=""/>
        <dsp:cNvSpPr/>
      </dsp:nvSpPr>
      <dsp:spPr>
        <a:xfrm>
          <a:off x="5787199" y="2360489"/>
          <a:ext cx="2184163" cy="216451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E-MAIL</a:t>
          </a:r>
        </a:p>
      </dsp:txBody>
      <dsp:txXfrm>
        <a:off x="6107062" y="2677475"/>
        <a:ext cx="1544437" cy="1530547"/>
      </dsp:txXfrm>
    </dsp:sp>
    <dsp:sp modelId="{CF262410-D407-A24D-820F-23CD7633CAF6}">
      <dsp:nvSpPr>
        <dsp:cNvPr id="0" name=""/>
        <dsp:cNvSpPr/>
      </dsp:nvSpPr>
      <dsp:spPr>
        <a:xfrm>
          <a:off x="5858831" y="0"/>
          <a:ext cx="2175010" cy="219768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0" kern="1200" dirty="0">
              <a:solidFill>
                <a:srgbClr val="8D0ADB"/>
              </a:solidFill>
            </a:rPr>
            <a:t>SMM </a:t>
          </a:r>
        </a:p>
      </dsp:txBody>
      <dsp:txXfrm>
        <a:off x="6177354" y="321843"/>
        <a:ext cx="1537964" cy="1553995"/>
      </dsp:txXfrm>
    </dsp:sp>
    <dsp:sp modelId="{08B66FE0-0F85-3D46-B20B-681845211669}">
      <dsp:nvSpPr>
        <dsp:cNvPr id="0" name=""/>
        <dsp:cNvSpPr/>
      </dsp:nvSpPr>
      <dsp:spPr>
        <a:xfrm>
          <a:off x="0" y="2401514"/>
          <a:ext cx="2366764" cy="238709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8437698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8437698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SEO </a:t>
          </a:r>
        </a:p>
      </dsp:txBody>
      <dsp:txXfrm>
        <a:off x="346605" y="2751095"/>
        <a:ext cx="1673554" cy="1687928"/>
      </dsp:txXfrm>
    </dsp:sp>
    <dsp:sp modelId="{BD3E9428-1438-F944-A065-6402B25E5AB1}">
      <dsp:nvSpPr>
        <dsp:cNvPr id="0" name=""/>
        <dsp:cNvSpPr/>
      </dsp:nvSpPr>
      <dsp:spPr>
        <a:xfrm>
          <a:off x="169444" y="0"/>
          <a:ext cx="2180548" cy="226400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SEM</a:t>
          </a:r>
        </a:p>
      </dsp:txBody>
      <dsp:txXfrm>
        <a:off x="488778" y="331556"/>
        <a:ext cx="1541880" cy="16008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08B6B-AE55-A243-9620-11420305325D}">
      <dsp:nvSpPr>
        <dsp:cNvPr id="0" name=""/>
        <dsp:cNvSpPr/>
      </dsp:nvSpPr>
      <dsp:spPr>
        <a:xfrm>
          <a:off x="2855614" y="892811"/>
          <a:ext cx="2401045" cy="2392587"/>
        </a:xfrm>
        <a:prstGeom prst="ellipse">
          <a:avLst/>
        </a:prstGeom>
        <a:solidFill>
          <a:srgbClr val="9219FB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400" kern="1200" dirty="0"/>
            <a:t>web</a:t>
          </a:r>
        </a:p>
      </dsp:txBody>
      <dsp:txXfrm>
        <a:off x="3207239" y="1243197"/>
        <a:ext cx="1697795" cy="1691815"/>
      </dsp:txXfrm>
    </dsp:sp>
    <dsp:sp modelId="{014706C0-9D0F-DE43-AE88-5183A47893AA}">
      <dsp:nvSpPr>
        <dsp:cNvPr id="0" name=""/>
        <dsp:cNvSpPr/>
      </dsp:nvSpPr>
      <dsp:spPr>
        <a:xfrm>
          <a:off x="5787199" y="2360489"/>
          <a:ext cx="2184163" cy="216451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*Fidelizar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*Venta de entradas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E-mail</a:t>
          </a:r>
        </a:p>
      </dsp:txBody>
      <dsp:txXfrm>
        <a:off x="6107062" y="2677475"/>
        <a:ext cx="1544437" cy="1530547"/>
      </dsp:txXfrm>
    </dsp:sp>
    <dsp:sp modelId="{CF262410-D407-A24D-820F-23CD7633CAF6}">
      <dsp:nvSpPr>
        <dsp:cNvPr id="0" name=""/>
        <dsp:cNvSpPr/>
      </dsp:nvSpPr>
      <dsp:spPr>
        <a:xfrm>
          <a:off x="5858831" y="0"/>
          <a:ext cx="2175010" cy="219768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8D0ADB"/>
              </a:solidFill>
            </a:rPr>
            <a:t>*Branding, *Comunidad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8D0ADB"/>
              </a:solidFill>
            </a:rPr>
            <a:t>*Tráfico web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8D0ADB"/>
              </a:solidFill>
            </a:rPr>
            <a:t>*</a:t>
          </a:r>
          <a:r>
            <a:rPr lang="es-ES" sz="2000" b="1" i="1" kern="1200" dirty="0">
              <a:solidFill>
                <a:srgbClr val="8D0ADB"/>
              </a:solidFill>
            </a:rPr>
            <a:t>Influencers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8D0ADB"/>
              </a:solidFill>
            </a:rPr>
            <a:t>SMM </a:t>
          </a:r>
        </a:p>
      </dsp:txBody>
      <dsp:txXfrm>
        <a:off x="6177354" y="321843"/>
        <a:ext cx="1537964" cy="1553995"/>
      </dsp:txXfrm>
    </dsp:sp>
    <dsp:sp modelId="{08B66FE0-0F85-3D46-B20B-681845211669}">
      <dsp:nvSpPr>
        <dsp:cNvPr id="0" name=""/>
        <dsp:cNvSpPr/>
      </dsp:nvSpPr>
      <dsp:spPr>
        <a:xfrm>
          <a:off x="0" y="2401514"/>
          <a:ext cx="2366764" cy="238709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8437698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8437698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Optimizamos nuestro contenidos para Google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SEO </a:t>
          </a:r>
        </a:p>
      </dsp:txBody>
      <dsp:txXfrm>
        <a:off x="346605" y="2751095"/>
        <a:ext cx="1673554" cy="1687928"/>
      </dsp:txXfrm>
    </dsp:sp>
    <dsp:sp modelId="{BD3E9428-1438-F944-A065-6402B25E5AB1}">
      <dsp:nvSpPr>
        <dsp:cNvPr id="0" name=""/>
        <dsp:cNvSpPr/>
      </dsp:nvSpPr>
      <dsp:spPr>
        <a:xfrm>
          <a:off x="169444" y="0"/>
          <a:ext cx="2180548" cy="226400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Compramos las primeras posiciones en Google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SEM</a:t>
          </a:r>
        </a:p>
      </dsp:txBody>
      <dsp:txXfrm>
        <a:off x="488778" y="331556"/>
        <a:ext cx="1541880" cy="1600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FB966-0BC7-3C45-9697-F1560C31439B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1322-34AB-AE41-9414-48DB8E810B5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542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1322-34AB-AE41-9414-48DB8E810B5D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514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057A4-9B94-3B48-83C8-2C0B6BABE831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3451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1322-34AB-AE41-9414-48DB8E810B5D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0025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CF479-B223-3048-8D78-C5842B9A769C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8531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CF479-B223-3048-8D78-C5842B9A769C}" type="slidenum">
              <a:rPr lang="es-ES" smtClean="0"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578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35E7-2876-FC42-8BCD-51CEE9407E84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C731-A038-134C-9DB3-9CB7C0397D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608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35E7-2876-FC42-8BCD-51CEE9407E84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C731-A038-134C-9DB3-9CB7C0397D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021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35E7-2876-FC42-8BCD-51CEE9407E84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C731-A038-134C-9DB3-9CB7C0397D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736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35E7-2876-FC42-8BCD-51CEE9407E84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C731-A038-134C-9DB3-9CB7C0397D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887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35E7-2876-FC42-8BCD-51CEE9407E84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C731-A038-134C-9DB3-9CB7C0397D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386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35E7-2876-FC42-8BCD-51CEE9407E84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C731-A038-134C-9DB3-9CB7C0397D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406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35E7-2876-FC42-8BCD-51CEE9407E84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C731-A038-134C-9DB3-9CB7C0397D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327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35E7-2876-FC42-8BCD-51CEE9407E84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C731-A038-134C-9DB3-9CB7C0397D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827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35E7-2876-FC42-8BCD-51CEE9407E84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C731-A038-134C-9DB3-9CB7C0397D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0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35E7-2876-FC42-8BCD-51CEE9407E84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C731-A038-134C-9DB3-9CB7C0397D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084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35E7-2876-FC42-8BCD-51CEE9407E84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C731-A038-134C-9DB3-9CB7C0397D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841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A35E7-2876-FC42-8BCD-51CEE9407E84}" type="datetimeFigureOut">
              <a:rPr lang="es-ES" smtClean="0"/>
              <a:t>07/06/2017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AC731-A038-134C-9DB3-9CB7C0397D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357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ZaVE3-1t4WY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ndecomunicacion.com" TargetMode="External"/><Relationship Id="rId4" Type="http://schemas.openxmlformats.org/officeDocument/2006/relationships/hyperlink" Target="mailto:clara@endecomunicacion.com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mw2015.museumsandtheweb.com/bow/1840s-gif-party-at-tate-britain/" TargetMode="External"/><Relationship Id="rId2" Type="http://schemas.openxmlformats.org/officeDocument/2006/relationships/hyperlink" Target="https://storify.com/guillermosolana/95tesis-sobre-museos-y-social-medi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1600" y="5257572"/>
            <a:ext cx="904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8D0ADB"/>
                </a:solidFill>
              </a:rPr>
              <a:t>Clara Merín.  </a:t>
            </a:r>
          </a:p>
          <a:p>
            <a:pPr algn="ctr"/>
            <a:r>
              <a:rPr lang="es-ES" sz="2000" dirty="0">
                <a:solidFill>
                  <a:srgbClr val="8D0ADB"/>
                </a:solidFill>
              </a:rPr>
              <a:t>Junio, 2017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25787" b="19283"/>
          <a:stretch/>
        </p:blipFill>
        <p:spPr>
          <a:xfrm>
            <a:off x="3944902" y="6130672"/>
            <a:ext cx="1466290" cy="4953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191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000" b="1" dirty="0">
                <a:solidFill>
                  <a:srgbClr val="8D0ADB"/>
                </a:solidFill>
              </a:rPr>
              <a:t>Redes Sociales para Proyectos Culturales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/>
          <a:srcRect l="471" r="471"/>
          <a:stretch>
            <a:fillRect/>
          </a:stretch>
        </p:blipFill>
        <p:spPr>
          <a:xfrm>
            <a:off x="2438400" y="1497350"/>
            <a:ext cx="4533900" cy="2493470"/>
          </a:xfrm>
        </p:spPr>
      </p:pic>
      <p:sp>
        <p:nvSpPr>
          <p:cNvPr id="8" name="CuadroTexto 7"/>
          <p:cNvSpPr txBox="1"/>
          <p:nvPr/>
        </p:nvSpPr>
        <p:spPr>
          <a:xfrm>
            <a:off x="406400" y="4334197"/>
            <a:ext cx="86233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>
                <a:solidFill>
                  <a:srgbClr val="7F7F7F"/>
                </a:solidFill>
              </a:rPr>
              <a:t>IV ENCUENTROS GESTIONAR CULTURA </a:t>
            </a:r>
          </a:p>
          <a:p>
            <a:pPr algn="ctr"/>
            <a:r>
              <a:rPr lang="is-IS" sz="2400" b="1" dirty="0">
                <a:solidFill>
                  <a:srgbClr val="7F7F7F"/>
                </a:solidFill>
              </a:rPr>
              <a:t>“CULTURA, COMUNICACIÓN Y MUNDO DIGITAL”- APCGNA</a:t>
            </a:r>
          </a:p>
          <a:p>
            <a:pPr algn="ctr"/>
            <a:endParaRPr lang="es-ES_tradnl" sz="2800" u="sng" dirty="0">
              <a:solidFill>
                <a:srgbClr val="7F7F7F"/>
              </a:solidFill>
            </a:endParaRP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7145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1. ¿Para qué NO sirven las RRSS?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006600"/>
            <a:ext cx="9144000" cy="4851400"/>
          </a:xfrm>
          <a:solidFill>
            <a:srgbClr val="7108B0"/>
          </a:solidFill>
        </p:spPr>
        <p:txBody>
          <a:bodyPr/>
          <a:lstStyle/>
          <a:p>
            <a:endParaRPr lang="es-ES" dirty="0"/>
          </a:p>
          <a:p>
            <a:pPr marL="400050" lvl="1" indent="0">
              <a:buNone/>
            </a:pPr>
            <a:r>
              <a:rPr lang="es-ES" sz="3600" dirty="0">
                <a:solidFill>
                  <a:schemeClr val="bg1"/>
                </a:solidFill>
              </a:rPr>
              <a:t>Para obtener resultados, las RRSS deben regirse por una ESTRATEGIA, a su vez integrada en la estrategia de comunicación </a:t>
            </a:r>
          </a:p>
          <a:p>
            <a:pPr marL="400050" lvl="1" indent="0">
              <a:buNone/>
            </a:pPr>
            <a:r>
              <a:rPr lang="es-ES" sz="3600" dirty="0">
                <a:solidFill>
                  <a:schemeClr val="bg1"/>
                </a:solidFill>
              </a:rPr>
              <a:t>de la institución o proyecto. </a:t>
            </a:r>
          </a:p>
        </p:txBody>
      </p:sp>
    </p:spTree>
    <p:extLst>
      <p:ext uri="{BB962C8B-B14F-4D97-AF65-F5344CB8AC3E}">
        <p14:creationId xmlns:p14="http://schemas.microsoft.com/office/powerpoint/2010/main" val="532523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1. ¿Para qué NO sirven las RRSS?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884947"/>
            <a:ext cx="9144000" cy="4973053"/>
          </a:xfrm>
          <a:solidFill>
            <a:srgbClr val="7108B0"/>
          </a:solidFill>
        </p:spPr>
        <p:txBody>
          <a:bodyPr/>
          <a:lstStyle/>
          <a:p>
            <a:pPr marL="400050" lvl="1" indent="0">
              <a:buNone/>
            </a:pPr>
            <a:endParaRPr lang="es-ES" sz="3600" dirty="0">
              <a:solidFill>
                <a:schemeClr val="bg1"/>
              </a:solidFill>
            </a:endParaRPr>
          </a:p>
          <a:p>
            <a:pPr marL="400050" lvl="1" indent="0">
              <a:buNone/>
            </a:pPr>
            <a:r>
              <a:rPr lang="es-ES" sz="3600" dirty="0">
                <a:solidFill>
                  <a:schemeClr val="bg1"/>
                </a:solidFill>
              </a:rPr>
              <a:t>Con un mínimo de formación en estas herramientas y una estrategia, se pueden obtener grandes resultados en redes sociales</a:t>
            </a:r>
          </a:p>
          <a:p>
            <a:pPr marL="400050" lvl="1" indent="0">
              <a:buNone/>
            </a:pPr>
            <a:endParaRPr lang="es-ES" sz="36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536" y="4537068"/>
            <a:ext cx="2421312" cy="22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39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341437"/>
            <a:ext cx="9144000" cy="2506663"/>
          </a:xfrm>
          <a:noFill/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8D0ADB"/>
                </a:solidFill>
              </a:rPr>
              <a:t>2. ¿Para qué SÍ sirven </a:t>
            </a:r>
            <a:br>
              <a:rPr lang="es-ES" b="1" dirty="0">
                <a:solidFill>
                  <a:srgbClr val="8D0ADB"/>
                </a:solidFill>
              </a:rPr>
            </a:br>
            <a:r>
              <a:rPr lang="es-ES" b="1" dirty="0">
                <a:solidFill>
                  <a:srgbClr val="8D0ADB"/>
                </a:solidFill>
              </a:rPr>
              <a:t>las Redes Sociales?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25787" b="19283"/>
          <a:stretch/>
        </p:blipFill>
        <p:spPr>
          <a:xfrm>
            <a:off x="7710260" y="6238794"/>
            <a:ext cx="1306740" cy="4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8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es-ES" dirty="0">
                <a:solidFill>
                  <a:srgbClr val="8D0ADB"/>
                </a:solidFill>
              </a:rPr>
              <a:t>¿Qué es la web 2.0?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7023188"/>
              </p:ext>
            </p:extLst>
          </p:nvPr>
        </p:nvGraphicFramePr>
        <p:xfrm>
          <a:off x="494919" y="1637925"/>
          <a:ext cx="8447771" cy="4922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t="25787" b="19283"/>
          <a:stretch/>
        </p:blipFill>
        <p:spPr>
          <a:xfrm>
            <a:off x="7532460" y="6184900"/>
            <a:ext cx="146629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30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787401"/>
            <a:ext cx="9144000" cy="1511300"/>
          </a:xfrm>
          <a:solidFill>
            <a:srgbClr val="FFFFFF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sz="4400" b="1" dirty="0">
                <a:solidFill>
                  <a:srgbClr val="8D0ADB"/>
                </a:solidFill>
              </a:rPr>
              <a:t>La web 2.0 o ‘web social’ posibilita  </a:t>
            </a:r>
          </a:p>
          <a:p>
            <a:pPr marL="0" indent="0" algn="ctr">
              <a:buNone/>
            </a:pPr>
            <a:r>
              <a:rPr lang="es-ES" sz="4400" b="1" dirty="0">
                <a:solidFill>
                  <a:srgbClr val="8D0ADB"/>
                </a:solidFill>
              </a:rPr>
              <a:t>la interacción con el usuario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5787" b="19283"/>
          <a:stretch/>
        </p:blipFill>
        <p:spPr>
          <a:xfrm>
            <a:off x="7532460" y="6184900"/>
            <a:ext cx="1466290" cy="495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196" y="3020031"/>
            <a:ext cx="5838345" cy="33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89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055285"/>
            <a:ext cx="9144000" cy="1727200"/>
          </a:xfrm>
          <a:noFill/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sz="4400" b="1" dirty="0">
                <a:solidFill>
                  <a:srgbClr val="8D0ADB"/>
                </a:solidFill>
              </a:rPr>
              <a:t>En la web social -por primera vez- </a:t>
            </a:r>
          </a:p>
          <a:p>
            <a:pPr marL="0" indent="0" algn="ctr">
              <a:buNone/>
            </a:pPr>
            <a:r>
              <a:rPr lang="es-ES" sz="4400" b="1" dirty="0">
                <a:solidFill>
                  <a:srgbClr val="8D0ADB"/>
                </a:solidFill>
              </a:rPr>
              <a:t>el </a:t>
            </a:r>
            <a:r>
              <a:rPr lang="es-ES" sz="4400" b="1" u="sng" dirty="0">
                <a:solidFill>
                  <a:srgbClr val="8D0ADB"/>
                </a:solidFill>
              </a:rPr>
              <a:t>usuario</a:t>
            </a:r>
            <a:r>
              <a:rPr lang="es-ES" sz="4400" b="1" dirty="0">
                <a:solidFill>
                  <a:srgbClr val="8D0ADB"/>
                </a:solidFill>
              </a:rPr>
              <a:t> está en el centro de la estrategia, </a:t>
            </a:r>
          </a:p>
          <a:p>
            <a:pPr marL="0" indent="0" algn="ctr">
              <a:buNone/>
            </a:pPr>
            <a:r>
              <a:rPr lang="es-ES" sz="4400" b="1" dirty="0">
                <a:solidFill>
                  <a:srgbClr val="8D0ADB"/>
                </a:solidFill>
              </a:rPr>
              <a:t>(y no sólo la organización)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25787" b="19283"/>
          <a:stretch/>
        </p:blipFill>
        <p:spPr>
          <a:xfrm>
            <a:off x="7710260" y="6238794"/>
            <a:ext cx="1306740" cy="44140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3113246"/>
            <a:ext cx="2862508" cy="35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96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000" y="1531270"/>
            <a:ext cx="9017000" cy="1808162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8D0ADB"/>
                </a:solidFill>
              </a:rPr>
              <a:t>¿Para qué sirve el </a:t>
            </a:r>
            <a:br>
              <a:rPr lang="es-ES" b="1" dirty="0">
                <a:solidFill>
                  <a:srgbClr val="8D0ADB"/>
                </a:solidFill>
              </a:rPr>
            </a:br>
            <a:r>
              <a:rPr lang="es-ES" b="1" dirty="0">
                <a:solidFill>
                  <a:srgbClr val="8D0ADB"/>
                </a:solidFill>
              </a:rPr>
              <a:t>marketing digital/online?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5787" b="19283"/>
          <a:stretch/>
        </p:blipFill>
        <p:spPr>
          <a:xfrm>
            <a:off x="7710260" y="6238794"/>
            <a:ext cx="1306740" cy="4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30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es-ES" dirty="0">
                <a:solidFill>
                  <a:srgbClr val="8D0ADB"/>
                </a:solidFill>
              </a:rPr>
              <a:t>¿Para qué sirve el Marketing Digital?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961161"/>
              </p:ext>
            </p:extLst>
          </p:nvPr>
        </p:nvGraphicFramePr>
        <p:xfrm>
          <a:off x="507494" y="1684782"/>
          <a:ext cx="8193294" cy="4918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t="25787" b="19283"/>
          <a:stretch/>
        </p:blipFill>
        <p:spPr>
          <a:xfrm>
            <a:off x="7532460" y="6184900"/>
            <a:ext cx="1466290" cy="49530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 rot="762619">
            <a:off x="3055712" y="2940449"/>
            <a:ext cx="358146" cy="299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Flecha derecha 9"/>
          <p:cNvSpPr/>
          <p:nvPr/>
        </p:nvSpPr>
        <p:spPr>
          <a:xfrm rot="20136047">
            <a:off x="3055713" y="4437592"/>
            <a:ext cx="358146" cy="299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Flecha derecha 11"/>
          <p:cNvSpPr/>
          <p:nvPr/>
        </p:nvSpPr>
        <p:spPr>
          <a:xfrm rot="9054026">
            <a:off x="5814399" y="2972902"/>
            <a:ext cx="358146" cy="299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Flecha derecha 12"/>
          <p:cNvSpPr/>
          <p:nvPr/>
        </p:nvSpPr>
        <p:spPr>
          <a:xfrm rot="12169037">
            <a:off x="5818760" y="4303399"/>
            <a:ext cx="358146" cy="299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8801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es-ES" dirty="0">
                <a:solidFill>
                  <a:srgbClr val="8D0ADB"/>
                </a:solidFill>
              </a:rPr>
              <a:t>¿Para qué sirve el Marketing Digital?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318744"/>
              </p:ext>
            </p:extLst>
          </p:nvPr>
        </p:nvGraphicFramePr>
        <p:xfrm>
          <a:off x="507494" y="1672453"/>
          <a:ext cx="8193294" cy="4918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t="25787" b="19283"/>
          <a:stretch/>
        </p:blipFill>
        <p:spPr>
          <a:xfrm>
            <a:off x="7532460" y="6184900"/>
            <a:ext cx="1466290" cy="49530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 rot="762619">
            <a:off x="3055712" y="2940449"/>
            <a:ext cx="358146" cy="299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Flecha derecha 9"/>
          <p:cNvSpPr/>
          <p:nvPr/>
        </p:nvSpPr>
        <p:spPr>
          <a:xfrm rot="20136047">
            <a:off x="3055713" y="4437592"/>
            <a:ext cx="358146" cy="299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Flecha derecha 11"/>
          <p:cNvSpPr/>
          <p:nvPr/>
        </p:nvSpPr>
        <p:spPr>
          <a:xfrm rot="9054026">
            <a:off x="5814399" y="2972902"/>
            <a:ext cx="358146" cy="299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Flecha derecha 12"/>
          <p:cNvSpPr/>
          <p:nvPr/>
        </p:nvSpPr>
        <p:spPr>
          <a:xfrm rot="12169037">
            <a:off x="5818760" y="4303399"/>
            <a:ext cx="358146" cy="299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3176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341437"/>
            <a:ext cx="9144000" cy="2506663"/>
          </a:xfrm>
          <a:noFill/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8D0ADB"/>
                </a:solidFill>
              </a:rPr>
              <a:t>2. ¿Para qué SÍ sirven </a:t>
            </a:r>
            <a:br>
              <a:rPr lang="es-ES" b="1" dirty="0">
                <a:solidFill>
                  <a:srgbClr val="8D0ADB"/>
                </a:solidFill>
              </a:rPr>
            </a:br>
            <a:r>
              <a:rPr lang="es-ES" b="1" dirty="0">
                <a:solidFill>
                  <a:srgbClr val="8D0ADB"/>
                </a:solidFill>
              </a:rPr>
              <a:t>las Redes Sociales?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25787" b="19283"/>
          <a:stretch/>
        </p:blipFill>
        <p:spPr>
          <a:xfrm>
            <a:off x="7710260" y="6238794"/>
            <a:ext cx="1306740" cy="4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0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noFill/>
        </p:spPr>
        <p:txBody>
          <a:bodyPr/>
          <a:lstStyle/>
          <a:p>
            <a:r>
              <a:rPr lang="es-ES" dirty="0">
                <a:solidFill>
                  <a:srgbClr val="8D0ADB"/>
                </a:solidFill>
              </a:rPr>
              <a:t>Sobre mí: Clara Merín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77" t="4770" r="9087" b="1789"/>
          <a:stretch/>
        </p:blipFill>
        <p:spPr>
          <a:xfrm>
            <a:off x="304800" y="1878885"/>
            <a:ext cx="4754885" cy="3518615"/>
          </a:xfrm>
        </p:spPr>
      </p:pic>
      <p:sp>
        <p:nvSpPr>
          <p:cNvPr id="5" name="CuadroTexto 4"/>
          <p:cNvSpPr txBox="1"/>
          <p:nvPr/>
        </p:nvSpPr>
        <p:spPr>
          <a:xfrm>
            <a:off x="5194657" y="1878885"/>
            <a:ext cx="3695344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/>
              <a:t>Periodista de formación, he trabajado en el Área de comunicación en MUSAC, La Casa Encendida, Feria ARCO.</a:t>
            </a:r>
          </a:p>
          <a:p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/>
              <a:t>Consultora Comunicación y estrategia digital en cultura</a:t>
            </a:r>
          </a:p>
          <a:p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/>
              <a:t>Blogger: endecomunicacion.com </a:t>
            </a:r>
          </a:p>
          <a:p>
            <a:pPr marL="285750" indent="-285750">
              <a:buFont typeface="Arial"/>
              <a:buChar char="•"/>
            </a:pP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/>
              <a:t>Docente en la UOC (estrategia digital) y en Plataforma/C (CM cultural).</a:t>
            </a:r>
          </a:p>
          <a:p>
            <a:pPr marL="285750" indent="-285750">
              <a:buFont typeface="Arial"/>
              <a:buChar char="•"/>
            </a:pP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/>
              <a:t>Twitter: @Clara _Merin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5787" b="19283"/>
          <a:stretch/>
        </p:blipFill>
        <p:spPr>
          <a:xfrm>
            <a:off x="194168" y="6184900"/>
            <a:ext cx="146629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26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lamada ovalada 4"/>
          <p:cNvSpPr/>
          <p:nvPr/>
        </p:nvSpPr>
        <p:spPr>
          <a:xfrm rot="17976809">
            <a:off x="2930386" y="497117"/>
            <a:ext cx="2876974" cy="2874606"/>
          </a:xfrm>
          <a:prstGeom prst="wedgeEllipseCallout">
            <a:avLst/>
          </a:prstGeom>
          <a:solidFill>
            <a:srgbClr val="9B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Llamada ovalada 5"/>
          <p:cNvSpPr/>
          <p:nvPr/>
        </p:nvSpPr>
        <p:spPr>
          <a:xfrm rot="20917972">
            <a:off x="5900052" y="286257"/>
            <a:ext cx="2390344" cy="2423158"/>
          </a:xfrm>
          <a:prstGeom prst="wedgeEllipseCallout">
            <a:avLst/>
          </a:prstGeom>
          <a:solidFill>
            <a:srgbClr val="7D08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7D08E9"/>
              </a:solidFill>
            </a:endParaRPr>
          </a:p>
        </p:txBody>
      </p:sp>
      <p:sp>
        <p:nvSpPr>
          <p:cNvPr id="7" name="Llamada ovalada 6"/>
          <p:cNvSpPr/>
          <p:nvPr/>
        </p:nvSpPr>
        <p:spPr>
          <a:xfrm rot="16447194">
            <a:off x="1507100" y="4066764"/>
            <a:ext cx="2514585" cy="2534446"/>
          </a:xfrm>
          <a:prstGeom prst="wedgeEllipseCallout">
            <a:avLst>
              <a:gd name="adj1" fmla="val 4286"/>
              <a:gd name="adj2" fmla="val 69011"/>
            </a:avLst>
          </a:prstGeom>
          <a:solidFill>
            <a:srgbClr val="C189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6197600" y="787400"/>
            <a:ext cx="1897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1. </a:t>
            </a:r>
            <a:r>
              <a:rPr lang="es-ES" b="1" dirty="0">
                <a:solidFill>
                  <a:schemeClr val="bg1"/>
                </a:solidFill>
              </a:rPr>
              <a:t>Notoriedad</a:t>
            </a:r>
            <a:r>
              <a:rPr lang="es-ES" dirty="0">
                <a:solidFill>
                  <a:schemeClr val="bg1"/>
                </a:solidFill>
              </a:rPr>
              <a:t> de nuestra ‘marca’: que esté en la mente del usuario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403600" y="1077985"/>
            <a:ext cx="20447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2. Crear una</a:t>
            </a:r>
            <a:r>
              <a:rPr lang="es-ES" b="1" dirty="0">
                <a:solidFill>
                  <a:srgbClr val="FFFFFF"/>
                </a:solidFill>
              </a:rPr>
              <a:t> comunidad afín </a:t>
            </a:r>
            <a:r>
              <a:rPr lang="es-ES" dirty="0">
                <a:solidFill>
                  <a:srgbClr val="FFFFFF"/>
                </a:solidFill>
              </a:rPr>
              <a:t>a nuestro proyecto, aportarle </a:t>
            </a:r>
            <a:r>
              <a:rPr lang="es-ES" b="1" dirty="0">
                <a:solidFill>
                  <a:srgbClr val="FFFFFF"/>
                </a:solidFill>
              </a:rPr>
              <a:t>valor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b="1" dirty="0">
                <a:solidFill>
                  <a:srgbClr val="FFFFFF"/>
                </a:solidFill>
              </a:rPr>
              <a:t>generar fidelidad y </a:t>
            </a:r>
            <a:r>
              <a:rPr lang="es-ES" b="1" i="1" dirty="0">
                <a:solidFill>
                  <a:srgbClr val="FFFFFF"/>
                </a:solidFill>
              </a:rPr>
              <a:t>engagement</a:t>
            </a:r>
            <a:r>
              <a:rPr lang="es-ES" b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3"/>
          <a:srcRect l="-21599" r="-21599"/>
          <a:stretch>
            <a:fillRect/>
          </a:stretch>
        </p:blipFill>
        <p:spPr>
          <a:xfrm>
            <a:off x="3763645" y="3377959"/>
            <a:ext cx="6328094" cy="3480041"/>
          </a:xfrm>
        </p:spPr>
      </p:pic>
      <p:sp>
        <p:nvSpPr>
          <p:cNvPr id="12" name="Llamada ovalada 11"/>
          <p:cNvSpPr/>
          <p:nvPr/>
        </p:nvSpPr>
        <p:spPr>
          <a:xfrm rot="17235116">
            <a:off x="267246" y="1486458"/>
            <a:ext cx="2672155" cy="2719248"/>
          </a:xfrm>
          <a:prstGeom prst="wedgeEllipseCallout">
            <a:avLst>
              <a:gd name="adj1" fmla="val -14870"/>
              <a:gd name="adj2" fmla="val 77599"/>
            </a:avLst>
          </a:prstGeom>
          <a:solidFill>
            <a:srgbClr val="A866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1829812" y="4582462"/>
            <a:ext cx="1943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4. Captar </a:t>
            </a:r>
            <a:r>
              <a:rPr lang="es-ES" b="1" i="1" dirty="0"/>
              <a:t>leads</a:t>
            </a:r>
            <a:r>
              <a:rPr lang="es-ES" b="1" dirty="0"/>
              <a:t> o potenciales clientes </a:t>
            </a:r>
            <a:r>
              <a:rPr lang="es-ES" dirty="0"/>
              <a:t>(datos de contacto de los usuarios)</a:t>
            </a:r>
            <a:endParaRPr lang="es-E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15362" y="2091131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3. Aumentar el tráfico </a:t>
            </a:r>
            <a:r>
              <a:rPr lang="es-ES" dirty="0">
                <a:solidFill>
                  <a:srgbClr val="FFFFFF"/>
                </a:solidFill>
              </a:rPr>
              <a:t>de nuestra web,  </a:t>
            </a:r>
            <a:r>
              <a:rPr lang="es-ES" b="1" dirty="0">
                <a:solidFill>
                  <a:srgbClr val="FFFFFF"/>
                </a:solidFill>
              </a:rPr>
              <a:t>detectar usuarios influyentes </a:t>
            </a:r>
            <a:r>
              <a:rPr lang="es-ES" dirty="0">
                <a:solidFill>
                  <a:srgbClr val="FFFFFF"/>
                </a:solidFill>
              </a:rPr>
              <a:t>(</a:t>
            </a:r>
            <a:r>
              <a:rPr lang="es-ES" i="1" dirty="0">
                <a:solidFill>
                  <a:srgbClr val="FFFFFF"/>
                </a:solidFill>
              </a:rPr>
              <a:t>influencers)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t="25787" b="19283"/>
          <a:stretch/>
        </p:blipFill>
        <p:spPr>
          <a:xfrm>
            <a:off x="0" y="6237667"/>
            <a:ext cx="1306740" cy="4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42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58204"/>
            <a:ext cx="9144000" cy="1452562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s-ES" dirty="0">
                <a:solidFill>
                  <a:srgbClr val="8D0ADB"/>
                </a:solidFill>
              </a:rPr>
              <a:t>2. ¿Para qué SÍ sirven las redes sociales?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714245"/>
            <a:ext cx="8229600" cy="3524549"/>
          </a:xfrm>
        </p:spPr>
        <p:txBody>
          <a:bodyPr>
            <a:norm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s-ES_tradnl" sz="4000" b="1" i="1" dirty="0">
                <a:solidFill>
                  <a:srgbClr val="8D0ADB"/>
                </a:solidFill>
              </a:rPr>
              <a:t>Notoriedad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s-ES_tradnl" sz="4000" b="1" i="1" dirty="0">
                <a:solidFill>
                  <a:srgbClr val="8D0ADB"/>
                </a:solidFill>
              </a:rPr>
              <a:t>Comunidad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s-ES_tradnl" sz="4000" b="1" i="1" dirty="0">
                <a:solidFill>
                  <a:srgbClr val="8D0ADB"/>
                </a:solidFill>
              </a:rPr>
              <a:t>Tráfico Web</a:t>
            </a:r>
          </a:p>
          <a:p>
            <a:endParaRPr lang="es-ES_tradnl" b="1" i="1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5787" b="19283"/>
          <a:stretch/>
        </p:blipFill>
        <p:spPr>
          <a:xfrm>
            <a:off x="7710260" y="6238794"/>
            <a:ext cx="1306740" cy="4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8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341437"/>
            <a:ext cx="9144000" cy="2506663"/>
          </a:xfrm>
          <a:noFill/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8D0ADB"/>
                </a:solidFill>
              </a:rPr>
              <a:t>3. Once consejos para </a:t>
            </a:r>
            <a:br>
              <a:rPr lang="es-ES" b="1" dirty="0">
                <a:solidFill>
                  <a:srgbClr val="8D0ADB"/>
                </a:solidFill>
              </a:rPr>
            </a:br>
            <a:r>
              <a:rPr lang="es-ES" b="1" dirty="0">
                <a:solidFill>
                  <a:srgbClr val="8D0ADB"/>
                </a:solidFill>
              </a:rPr>
              <a:t>gestionar las RRSS con éxito</a:t>
            </a:r>
            <a:endParaRPr lang="es-ES" dirty="0">
              <a:solidFill>
                <a:srgbClr val="8D0ADB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25787" b="19283"/>
          <a:stretch/>
        </p:blipFill>
        <p:spPr>
          <a:xfrm>
            <a:off x="7710260" y="6238794"/>
            <a:ext cx="1306740" cy="4414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42" y="3765636"/>
            <a:ext cx="4539770" cy="24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66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7F7F7F"/>
                </a:solidFill>
              </a:rPr>
              <a:t>3.1. Algunos consejos para gestionar las RRSS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508980"/>
            <a:ext cx="9144000" cy="53490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s-ES" sz="4000" dirty="0">
                <a:solidFill>
                  <a:srgbClr val="8D0ADB"/>
                </a:solidFill>
              </a:rPr>
              <a:t>Pensemos en las redes como </a:t>
            </a:r>
            <a:r>
              <a:rPr lang="es-ES" sz="4000" b="1" dirty="0">
                <a:solidFill>
                  <a:srgbClr val="8D0ADB"/>
                </a:solidFill>
              </a:rPr>
              <a:t>canales de CONVERSACIÓN</a:t>
            </a:r>
            <a:endParaRPr lang="es-ES" sz="4000" dirty="0">
              <a:solidFill>
                <a:srgbClr val="8D0ADB"/>
              </a:solidFill>
            </a:endParaRPr>
          </a:p>
          <a:p>
            <a:r>
              <a:rPr lang="es-ES" sz="4000" dirty="0">
                <a:solidFill>
                  <a:srgbClr val="8D0ADB"/>
                </a:solidFill>
              </a:rPr>
              <a:t>establezcamos diálogos con los usuarios (no monólogos)</a:t>
            </a:r>
          </a:p>
          <a:p>
            <a:endParaRPr lang="es-ES" sz="4000" dirty="0">
              <a:solidFill>
                <a:srgbClr val="8D0ADB"/>
              </a:solidFill>
            </a:endParaRPr>
          </a:p>
          <a:p>
            <a:pPr marL="0" indent="0">
              <a:buNone/>
            </a:pPr>
            <a:endParaRPr lang="es-ES" sz="4000" dirty="0">
              <a:solidFill>
                <a:srgbClr val="FFFFFF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89" y="3671850"/>
            <a:ext cx="5222560" cy="30352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25787" b="19283"/>
          <a:stretch/>
        </p:blipFill>
        <p:spPr>
          <a:xfrm>
            <a:off x="101586" y="6345731"/>
            <a:ext cx="1168328" cy="3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9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8" r="5962"/>
          <a:stretch/>
        </p:blipFill>
        <p:spPr>
          <a:xfrm>
            <a:off x="0" y="0"/>
            <a:ext cx="9144001" cy="6858000"/>
          </a:xfrm>
        </p:spPr>
      </p:pic>
      <p:sp>
        <p:nvSpPr>
          <p:cNvPr id="7" name="CuadroTexto 6"/>
          <p:cNvSpPr txBox="1"/>
          <p:nvPr/>
        </p:nvSpPr>
        <p:spPr>
          <a:xfrm>
            <a:off x="177800" y="241802"/>
            <a:ext cx="4114800" cy="29854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4000" dirty="0"/>
              <a:t>“Los museos son conversaciones”</a:t>
            </a:r>
          </a:p>
          <a:p>
            <a:endParaRPr lang="es-ES" sz="3600" dirty="0"/>
          </a:p>
          <a:p>
            <a:r>
              <a:rPr lang="es-ES" sz="3600" dirty="0"/>
              <a:t>Guillermo Solana (Dir. Museo Thyssen)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4648382"/>
            <a:ext cx="5674999" cy="203636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941053" y="5913982"/>
            <a:ext cx="2620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#MuseumWeek 2014 #CluetrainManifesto 1999</a:t>
            </a:r>
          </a:p>
        </p:txBody>
      </p:sp>
    </p:spTree>
    <p:extLst>
      <p:ext uri="{BB962C8B-B14F-4D97-AF65-F5344CB8AC3E}">
        <p14:creationId xmlns:p14="http://schemas.microsoft.com/office/powerpoint/2010/main" val="24360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" r="-607" b="3570"/>
          <a:stretch/>
        </p:blipFill>
        <p:spPr>
          <a:xfrm>
            <a:off x="336188" y="171699"/>
            <a:ext cx="5452778" cy="645981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25787" b="19283"/>
          <a:stretch/>
        </p:blipFill>
        <p:spPr>
          <a:xfrm>
            <a:off x="7771356" y="6345731"/>
            <a:ext cx="1168328" cy="3946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851" y="2581674"/>
            <a:ext cx="4107980" cy="3258154"/>
          </a:xfrm>
        </p:spPr>
        <p:txBody>
          <a:bodyPr>
            <a:normAutofit/>
          </a:bodyPr>
          <a:lstStyle/>
          <a:p>
            <a:pPr algn="r"/>
            <a:r>
              <a:rPr lang="es-ES" sz="3200" dirty="0">
                <a:solidFill>
                  <a:srgbClr val="8D0ADB"/>
                </a:solidFill>
              </a:rPr>
              <a:t>Redes como conversación: </a:t>
            </a:r>
            <a:br>
              <a:rPr lang="es-ES" sz="3200" dirty="0">
                <a:solidFill>
                  <a:srgbClr val="8D0ADB"/>
                </a:solidFill>
              </a:rPr>
            </a:br>
            <a:r>
              <a:rPr lang="es-ES" sz="3200" dirty="0">
                <a:solidFill>
                  <a:srgbClr val="8D0ADB"/>
                </a:solidFill>
              </a:rPr>
              <a:t>Museo </a:t>
            </a:r>
            <a:br>
              <a:rPr lang="es-ES" sz="3200" dirty="0">
                <a:solidFill>
                  <a:srgbClr val="8D0ADB"/>
                </a:solidFill>
              </a:rPr>
            </a:br>
            <a:r>
              <a:rPr lang="es-ES" sz="3200" dirty="0">
                <a:solidFill>
                  <a:srgbClr val="8D0ADB"/>
                </a:solidFill>
              </a:rPr>
              <a:t>Guggenheim,</a:t>
            </a:r>
            <a:br>
              <a:rPr lang="es-ES" sz="3200" dirty="0">
                <a:solidFill>
                  <a:srgbClr val="8D0ADB"/>
                </a:solidFill>
              </a:rPr>
            </a:br>
            <a:r>
              <a:rPr lang="es-ES" sz="3200" dirty="0">
                <a:solidFill>
                  <a:srgbClr val="8D0ADB"/>
                </a:solidFill>
              </a:rPr>
              <a:t>Bilbao</a:t>
            </a:r>
          </a:p>
        </p:txBody>
      </p:sp>
    </p:spTree>
    <p:extLst>
      <p:ext uri="{BB962C8B-B14F-4D97-AF65-F5344CB8AC3E}">
        <p14:creationId xmlns:p14="http://schemas.microsoft.com/office/powerpoint/2010/main" val="1521464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38166"/>
            <a:ext cx="9144000" cy="880995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7F7F7F"/>
                </a:solidFill>
              </a:rPr>
              <a:t>3.2. Algunos consejos para gestionar las RRSS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82633"/>
            <a:ext cx="9144000" cy="5575367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8D0ADB"/>
                </a:solidFill>
              </a:rPr>
              <a:t>Cuidemos a la comunidad</a:t>
            </a:r>
            <a:r>
              <a:rPr lang="es-ES" sz="4000" dirty="0">
                <a:solidFill>
                  <a:srgbClr val="8D0ADB"/>
                </a:solidFill>
              </a:rPr>
              <a:t>: no dejemos </a:t>
            </a:r>
          </a:p>
          <a:p>
            <a:pPr marL="0" indent="0">
              <a:buNone/>
            </a:pPr>
            <a:r>
              <a:rPr lang="es-ES" sz="4000" dirty="0">
                <a:solidFill>
                  <a:srgbClr val="8D0ADB"/>
                </a:solidFill>
              </a:rPr>
              <a:t>   preguntas sin atender, agradezcamos         	comentarios</a:t>
            </a:r>
            <a:r>
              <a:rPr lang="es-ES" sz="4000" dirty="0">
                <a:solidFill>
                  <a:srgbClr val="790ABB"/>
                </a:solidFill>
              </a:rPr>
              <a:t>.</a:t>
            </a:r>
          </a:p>
          <a:p>
            <a:pPr marL="0" indent="0">
              <a:buNone/>
            </a:pPr>
            <a:endParaRPr lang="es-ES" sz="4000" dirty="0">
              <a:solidFill>
                <a:srgbClr val="FFFFFF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598" t="2254" b="3356"/>
          <a:stretch/>
        </p:blipFill>
        <p:spPr>
          <a:xfrm>
            <a:off x="3432535" y="2967661"/>
            <a:ext cx="3671431" cy="38903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25787" b="19283"/>
          <a:stretch/>
        </p:blipFill>
        <p:spPr>
          <a:xfrm>
            <a:off x="7771356" y="6345731"/>
            <a:ext cx="1168328" cy="3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60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</a:blip>
          <a:srcRect l="2350" r="5096"/>
          <a:stretch/>
        </p:blipFill>
        <p:spPr>
          <a:xfrm>
            <a:off x="1" y="0"/>
            <a:ext cx="9144000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11430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s-E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D0ADB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La comunidad es tu tesoro, ¡cuídala!</a:t>
            </a:r>
          </a:p>
        </p:txBody>
      </p:sp>
    </p:spTree>
    <p:extLst>
      <p:ext uri="{BB962C8B-B14F-4D97-AF65-F5344CB8AC3E}">
        <p14:creationId xmlns:p14="http://schemas.microsoft.com/office/powerpoint/2010/main" val="2564225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6780"/>
          </a:xfrm>
        </p:spPr>
        <p:txBody>
          <a:bodyPr>
            <a:normAutofit fontScale="90000"/>
          </a:bodyPr>
          <a:lstStyle/>
          <a:p>
            <a:r>
              <a:rPr lang="es-ES" sz="3600" dirty="0">
                <a:solidFill>
                  <a:srgbClr val="8D0ADB"/>
                </a:solidFill>
              </a:rPr>
              <a:t>La importancia de la Comunidad: ‘El Intérprete’, </a:t>
            </a:r>
            <a:br>
              <a:rPr lang="es-ES" sz="3600" dirty="0">
                <a:solidFill>
                  <a:srgbClr val="8D0ADB"/>
                </a:solidFill>
              </a:rPr>
            </a:br>
            <a:r>
              <a:rPr lang="es-ES" sz="3600" dirty="0">
                <a:solidFill>
                  <a:srgbClr val="8D0ADB"/>
                </a:solidFill>
              </a:rPr>
              <a:t>Compañía Factoría Madre Konstriktor)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90" b="-140"/>
          <a:stretch/>
        </p:blipFill>
        <p:spPr>
          <a:xfrm>
            <a:off x="1" y="2042241"/>
            <a:ext cx="9144000" cy="4515556"/>
          </a:xfrm>
        </p:spPr>
      </p:pic>
    </p:spTree>
    <p:extLst>
      <p:ext uri="{BB962C8B-B14F-4D97-AF65-F5344CB8AC3E}">
        <p14:creationId xmlns:p14="http://schemas.microsoft.com/office/powerpoint/2010/main" val="2301677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000" y="108786"/>
            <a:ext cx="8699500" cy="853742"/>
          </a:xfrm>
        </p:spPr>
        <p:txBody>
          <a:bodyPr>
            <a:noAutofit/>
          </a:bodyPr>
          <a:lstStyle/>
          <a:p>
            <a:r>
              <a:rPr lang="es-ES" sz="3600" dirty="0">
                <a:solidFill>
                  <a:srgbClr val="7F7F7F"/>
                </a:solidFill>
              </a:rPr>
              <a:t>3.3. Algunos consejos para gestionar las RRSS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440362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8D0ADB"/>
                </a:solidFill>
              </a:rPr>
              <a:t>Contemos las historias de nuestro proyecto </a:t>
            </a:r>
            <a:r>
              <a:rPr lang="es-ES" sz="4000" dirty="0">
                <a:solidFill>
                  <a:srgbClr val="8D0ADB"/>
                </a:solidFill>
              </a:rPr>
              <a:t>(</a:t>
            </a:r>
            <a:r>
              <a:rPr lang="es-ES" sz="4000" i="1" dirty="0">
                <a:solidFill>
                  <a:srgbClr val="8D0ADB"/>
                </a:solidFill>
              </a:rPr>
              <a:t>storytelling</a:t>
            </a:r>
            <a:r>
              <a:rPr lang="es-ES" sz="4000" dirty="0">
                <a:solidFill>
                  <a:srgbClr val="8D0ADB"/>
                </a:solidFill>
              </a:rPr>
              <a:t>): </a:t>
            </a:r>
          </a:p>
          <a:p>
            <a:pPr>
              <a:buFont typeface="Wingdings" charset="2"/>
              <a:buChar char="ü"/>
            </a:pPr>
            <a:endParaRPr lang="es-ES" sz="4000" dirty="0">
              <a:solidFill>
                <a:srgbClr val="8D0ADB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s-ES" dirty="0">
                <a:solidFill>
                  <a:srgbClr val="8D0ADB"/>
                </a:solidFill>
              </a:rPr>
              <a:t>De dónde venimos</a:t>
            </a:r>
          </a:p>
          <a:p>
            <a:pPr lvl="1">
              <a:buFont typeface="Wingdings" charset="2"/>
              <a:buChar char="ü"/>
            </a:pPr>
            <a:r>
              <a:rPr lang="es-ES" dirty="0">
                <a:solidFill>
                  <a:srgbClr val="8D0ADB"/>
                </a:solidFill>
              </a:rPr>
              <a:t>Por qué este proyecto </a:t>
            </a:r>
          </a:p>
          <a:p>
            <a:pPr lvl="1">
              <a:buFont typeface="Wingdings" charset="2"/>
              <a:buChar char="ü"/>
            </a:pPr>
            <a:r>
              <a:rPr lang="es-ES" dirty="0">
                <a:solidFill>
                  <a:srgbClr val="8D0ADB"/>
                </a:solidFill>
              </a:rPr>
              <a:t>Quiénes somos </a:t>
            </a:r>
          </a:p>
          <a:p>
            <a:pPr lvl="1">
              <a:buFont typeface="Wingdings" charset="2"/>
              <a:buChar char="ü"/>
            </a:pPr>
            <a:r>
              <a:rPr lang="es-ES" dirty="0">
                <a:solidFill>
                  <a:srgbClr val="8D0ADB"/>
                </a:solidFill>
              </a:rPr>
              <a:t>Cuál es la </a:t>
            </a:r>
            <a:r>
              <a:rPr lang="es-ES" u="sng" dirty="0">
                <a:solidFill>
                  <a:srgbClr val="8D0ADB"/>
                </a:solidFill>
              </a:rPr>
              <a:t>pasión</a:t>
            </a:r>
            <a:r>
              <a:rPr lang="es-ES" dirty="0">
                <a:solidFill>
                  <a:srgbClr val="8D0ADB"/>
                </a:solidFill>
              </a:rPr>
              <a:t> que nos </a:t>
            </a:r>
          </a:p>
          <a:p>
            <a:pPr marL="457200" lvl="1" indent="0">
              <a:buNone/>
            </a:pPr>
            <a:r>
              <a:rPr lang="es-ES" dirty="0">
                <a:solidFill>
                  <a:srgbClr val="8D0ADB"/>
                </a:solidFill>
              </a:rPr>
              <a:t>    mueve en nuestro trabajo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9320" t="8109" r="8218" b="3783"/>
          <a:stretch/>
        </p:blipFill>
        <p:spPr>
          <a:xfrm>
            <a:off x="4992881" y="2612248"/>
            <a:ext cx="3847459" cy="41246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5787" b="19283"/>
          <a:stretch/>
        </p:blipFill>
        <p:spPr>
          <a:xfrm>
            <a:off x="89013" y="6342230"/>
            <a:ext cx="1168328" cy="3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49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noFill/>
        </p:spPr>
        <p:txBody>
          <a:bodyPr/>
          <a:lstStyle/>
          <a:p>
            <a:r>
              <a:rPr lang="es-ES" dirty="0">
                <a:solidFill>
                  <a:srgbClr val="8D0ADB"/>
                </a:solidFill>
              </a:rPr>
              <a:t>Mi blog: endecomunicacion.com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25787" b="19283"/>
          <a:stretch/>
        </p:blipFill>
        <p:spPr>
          <a:xfrm>
            <a:off x="7771356" y="6345731"/>
            <a:ext cx="1168328" cy="394651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l="3696" r="3696"/>
          <a:stretch>
            <a:fillRect/>
          </a:stretch>
        </p:blipFill>
        <p:spPr>
          <a:xfrm>
            <a:off x="667153" y="1952987"/>
            <a:ext cx="7568419" cy="4162339"/>
          </a:xfrm>
        </p:spPr>
      </p:pic>
    </p:spTree>
    <p:extLst>
      <p:ext uri="{BB962C8B-B14F-4D97-AF65-F5344CB8AC3E}">
        <p14:creationId xmlns:p14="http://schemas.microsoft.com/office/powerpoint/2010/main" val="1130204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471256"/>
            <a:ext cx="9144000" cy="5386744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8D0ADB"/>
                </a:solidFill>
              </a:rPr>
              <a:t>Planifiquemos</a:t>
            </a:r>
            <a:r>
              <a:rPr lang="es-ES_tradnl" sz="4000" dirty="0">
                <a:solidFill>
                  <a:srgbClr val="8D0ADB"/>
                </a:solidFill>
              </a:rPr>
              <a:t> el mes, la semana: no saturemos al usuario, ni compitamos con nuestras publicaciones. Seamos constantes.</a:t>
            </a:r>
            <a:endParaRPr lang="es-ES" sz="4000" dirty="0">
              <a:solidFill>
                <a:srgbClr val="8D0ADB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54000" y="0"/>
            <a:ext cx="8699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>
                <a:solidFill>
                  <a:srgbClr val="7F7F7F"/>
                </a:solidFill>
              </a:rPr>
              <a:t>3.4.  Algunos consejos para gestionar las RRSS</a:t>
            </a:r>
            <a:endParaRPr lang="es-ES" sz="3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47" y="3354222"/>
            <a:ext cx="3329750" cy="35037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25787" b="19283"/>
          <a:stretch/>
        </p:blipFill>
        <p:spPr>
          <a:xfrm>
            <a:off x="7771356" y="6345731"/>
            <a:ext cx="1168328" cy="3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57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4000" y="1450692"/>
            <a:ext cx="8890000" cy="5424469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8D0ADB"/>
                </a:solidFill>
              </a:rPr>
              <a:t>S</a:t>
            </a:r>
            <a:r>
              <a:rPr lang="es-ES_tradnl" sz="4000" b="1" dirty="0">
                <a:solidFill>
                  <a:srgbClr val="8D0ADB"/>
                </a:solidFill>
              </a:rPr>
              <a:t>eamos entretenidos </a:t>
            </a:r>
            <a:r>
              <a:rPr lang="es-ES_tradnl" sz="4000" dirty="0">
                <a:solidFill>
                  <a:srgbClr val="8D0ADB"/>
                </a:solidFill>
              </a:rPr>
              <a:t>en las publicaciones (NO al </a:t>
            </a:r>
            <a:r>
              <a:rPr lang="es-ES_tradnl" sz="4000" strike="sngStrike" dirty="0">
                <a:solidFill>
                  <a:srgbClr val="8D0ADB"/>
                </a:solidFill>
              </a:rPr>
              <a:t>tablón de anuncios</a:t>
            </a:r>
            <a:r>
              <a:rPr lang="es-ES_tradnl" sz="4000" dirty="0">
                <a:solidFill>
                  <a:srgbClr val="8D0ADB"/>
                </a:solidFill>
              </a:rPr>
              <a:t>), seamos ORIGINALES.</a:t>
            </a:r>
          </a:p>
          <a:p>
            <a:r>
              <a:rPr lang="es-ES_tradnl" sz="3600" i="1" dirty="0">
                <a:solidFill>
                  <a:srgbClr val="8D0ADB"/>
                </a:solidFill>
              </a:rPr>
              <a:t> Gamificación (juegos)</a:t>
            </a:r>
          </a:p>
          <a:p>
            <a:r>
              <a:rPr lang="es-ES_tradnl" sz="4000" dirty="0">
                <a:solidFill>
                  <a:srgbClr val="8D0ADB"/>
                </a:solidFill>
              </a:rPr>
              <a:t> Ocasionalmente:</a:t>
            </a:r>
            <a:r>
              <a:rPr lang="es-ES_tradnl" sz="3600" dirty="0">
                <a:solidFill>
                  <a:srgbClr val="8D0ADB"/>
                </a:solidFill>
              </a:rPr>
              <a:t> </a:t>
            </a:r>
          </a:p>
          <a:p>
            <a:pPr marL="0" indent="0">
              <a:buNone/>
            </a:pPr>
            <a:r>
              <a:rPr lang="es-ES" sz="3600" dirty="0">
                <a:solidFill>
                  <a:srgbClr val="8D0ADB"/>
                </a:solidFill>
              </a:rPr>
              <a:t>    C</a:t>
            </a:r>
            <a:r>
              <a:rPr lang="es-ES_tradnl" sz="3600" dirty="0">
                <a:solidFill>
                  <a:srgbClr val="8D0ADB"/>
                </a:solidFill>
              </a:rPr>
              <a:t>oncursos y Sorteos</a:t>
            </a:r>
            <a:endParaRPr lang="es-ES" sz="3600" dirty="0">
              <a:solidFill>
                <a:srgbClr val="8D0ADB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54000" y="0"/>
            <a:ext cx="8699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>
                <a:solidFill>
                  <a:srgbClr val="7F7F7F"/>
                </a:solidFill>
              </a:rPr>
              <a:t>3.5.  Algunos consejos para gestionar las RRSS</a:t>
            </a:r>
            <a:endParaRPr lang="es-ES" sz="3600" dirty="0"/>
          </a:p>
        </p:txBody>
      </p:sp>
      <p:pic>
        <p:nvPicPr>
          <p:cNvPr id="2" name="Imagen 1" descr="Captura de pantalla 2017-05-21 a la(s) 18.39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79" y="3443894"/>
            <a:ext cx="3402801" cy="34141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25787" b="19283"/>
          <a:stretch/>
        </p:blipFill>
        <p:spPr>
          <a:xfrm>
            <a:off x="7771356" y="6345731"/>
            <a:ext cx="1168328" cy="3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4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5212"/>
            <a:ext cx="8229600" cy="1020382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rgbClr val="8D0ADB"/>
                </a:solidFill>
              </a:rPr>
              <a:t>Gamificación: Museo del Prado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13" y="1145594"/>
            <a:ext cx="5756819" cy="56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33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300" y="23141"/>
            <a:ext cx="8750300" cy="1143000"/>
          </a:xfrm>
        </p:spPr>
        <p:txBody>
          <a:bodyPr>
            <a:noAutofit/>
          </a:bodyPr>
          <a:lstStyle/>
          <a:p>
            <a:r>
              <a:rPr lang="es-ES" sz="3600" dirty="0">
                <a:solidFill>
                  <a:srgbClr val="7F7F7F"/>
                </a:solidFill>
              </a:rPr>
              <a:t>3. 6. Algunos consejos para gestionar las RRSS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446106"/>
            <a:ext cx="9144000" cy="5411894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s-ES_tradnl" sz="4000" dirty="0">
                <a:solidFill>
                  <a:srgbClr val="8D0ADB"/>
                </a:solidFill>
              </a:rPr>
              <a:t>Busquemos a los </a:t>
            </a:r>
            <a:r>
              <a:rPr lang="es-ES_tradnl" sz="4000" b="1" dirty="0">
                <a:solidFill>
                  <a:srgbClr val="8D0ADB"/>
                </a:solidFill>
              </a:rPr>
              <a:t>usuarios influyentes de nuestro sector </a:t>
            </a:r>
            <a:r>
              <a:rPr lang="es-ES_tradnl" sz="4000" b="1" i="1" dirty="0">
                <a:solidFill>
                  <a:srgbClr val="8D0ADB"/>
                </a:solidFill>
              </a:rPr>
              <a:t>(influencers)  </a:t>
            </a:r>
            <a:r>
              <a:rPr lang="es-ES_tradnl" sz="4000" dirty="0">
                <a:solidFill>
                  <a:srgbClr val="8D0ADB"/>
                </a:solidFill>
              </a:rPr>
              <a:t>y convirtámosles en aliados del proyecto</a:t>
            </a:r>
            <a:endParaRPr lang="es-ES" sz="4000" dirty="0">
              <a:solidFill>
                <a:srgbClr val="8D0ADB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528" y="3530850"/>
            <a:ext cx="3351477" cy="32095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5787" b="19283"/>
          <a:stretch/>
        </p:blipFill>
        <p:spPr>
          <a:xfrm>
            <a:off x="7771356" y="6345731"/>
            <a:ext cx="1168328" cy="3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65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>
                <a:solidFill>
                  <a:srgbClr val="8D0ADB"/>
                </a:solidFill>
              </a:rPr>
              <a:t>Museo del Romanticismo: Visita guiada para blogueros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84" r="-2668"/>
          <a:stretch/>
        </p:blipFill>
        <p:spPr>
          <a:xfrm>
            <a:off x="413021" y="1568867"/>
            <a:ext cx="8273779" cy="5139707"/>
          </a:xfrm>
        </p:spPr>
      </p:pic>
    </p:spTree>
    <p:extLst>
      <p:ext uri="{BB962C8B-B14F-4D97-AF65-F5344CB8AC3E}">
        <p14:creationId xmlns:p14="http://schemas.microsoft.com/office/powerpoint/2010/main" val="1038252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826" y="0"/>
            <a:ext cx="9567564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396826" y="8880"/>
            <a:ext cx="9585333" cy="120032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D08E9">
                    <a:alpha val="95000"/>
                  </a:srgbClr>
                </a:solidFill>
              </a:rPr>
              <a:t>3.8. t</a:t>
            </a:r>
            <a:r>
              <a:rPr lang="es-E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D08E9">
                    <a:alpha val="95000"/>
                  </a:srgbClr>
                </a:solidFill>
              </a:rPr>
              <a:t>r</a:t>
            </a:r>
            <a:r>
              <a:rPr lang="es-ES_tradnl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D08E9">
                    <a:alpha val="95000"/>
                  </a:srgbClr>
                </a:solidFill>
              </a:rPr>
              <a:t>abajemos con la PASIÓN </a:t>
            </a:r>
          </a:p>
          <a:p>
            <a:pPr algn="ctr"/>
            <a:r>
              <a:rPr lang="es-ES_tradnl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D08E9">
                    <a:alpha val="95000"/>
                  </a:srgbClr>
                </a:solidFill>
              </a:rPr>
              <a:t>del usuario por la cultura </a:t>
            </a:r>
            <a:r>
              <a:rPr lang="es-ES_tradnl" sz="36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D08E9">
                    <a:alpha val="95000"/>
                  </a:srgbClr>
                </a:solidFill>
              </a:rPr>
              <a:t>(engagement)</a:t>
            </a:r>
          </a:p>
        </p:txBody>
      </p:sp>
    </p:spTree>
    <p:extLst>
      <p:ext uri="{BB962C8B-B14F-4D97-AF65-F5344CB8AC3E}">
        <p14:creationId xmlns:p14="http://schemas.microsoft.com/office/powerpoint/2010/main" val="3799391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148890"/>
            <a:ext cx="8699500" cy="1143000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7F7F7F"/>
                </a:solidFill>
              </a:rPr>
              <a:t>3.9. </a:t>
            </a:r>
            <a:r>
              <a:rPr lang="es-ES" sz="4000" dirty="0">
                <a:solidFill>
                  <a:srgbClr val="7F7F7F"/>
                </a:solidFill>
              </a:rPr>
              <a:t>Algunos consejos para gestionar las RRSS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584429"/>
            <a:ext cx="9144000" cy="5273571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8D0ADB"/>
                </a:solidFill>
              </a:rPr>
              <a:t>Seamos visuales</a:t>
            </a:r>
            <a:r>
              <a:rPr lang="es-ES_tradnl" sz="4000" dirty="0">
                <a:solidFill>
                  <a:srgbClr val="8D0ADB"/>
                </a:solidFill>
              </a:rPr>
              <a:t>, impactaremos antes a los usuarios:</a:t>
            </a:r>
          </a:p>
          <a:p>
            <a:pPr lvl="1"/>
            <a:r>
              <a:rPr lang="es-ES_tradnl" sz="3600" dirty="0">
                <a:solidFill>
                  <a:srgbClr val="8D0ADB"/>
                </a:solidFill>
              </a:rPr>
              <a:t>Vídeo</a:t>
            </a:r>
          </a:p>
          <a:p>
            <a:pPr lvl="1"/>
            <a:r>
              <a:rPr lang="es-ES_tradnl" sz="3600" dirty="0">
                <a:solidFill>
                  <a:srgbClr val="8D0ADB"/>
                </a:solidFill>
              </a:rPr>
              <a:t>Gifs</a:t>
            </a:r>
          </a:p>
          <a:p>
            <a:pPr lvl="1"/>
            <a:r>
              <a:rPr lang="es-ES_tradnl" sz="3600" dirty="0">
                <a:solidFill>
                  <a:srgbClr val="8D0ADB"/>
                </a:solidFill>
              </a:rPr>
              <a:t>Imágenes</a:t>
            </a:r>
          </a:p>
          <a:p>
            <a:pPr lvl="1"/>
            <a:r>
              <a:rPr lang="es-ES_tradnl" sz="3600" dirty="0">
                <a:solidFill>
                  <a:srgbClr val="8D0ADB"/>
                </a:solidFill>
              </a:rPr>
              <a:t>Periscope</a:t>
            </a:r>
          </a:p>
          <a:p>
            <a:pPr lvl="1"/>
            <a:r>
              <a:rPr lang="es-ES_tradnl" sz="3600" dirty="0">
                <a:solidFill>
                  <a:srgbClr val="8D0ADB"/>
                </a:solidFill>
              </a:rPr>
              <a:t>Facebook Live</a:t>
            </a:r>
            <a:endParaRPr lang="es-ES" sz="3600" dirty="0">
              <a:solidFill>
                <a:srgbClr val="8D0ADB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581" y="3495598"/>
            <a:ext cx="5223377" cy="29230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25787" b="19283"/>
          <a:stretch/>
        </p:blipFill>
        <p:spPr>
          <a:xfrm>
            <a:off x="0" y="6418680"/>
            <a:ext cx="1168328" cy="3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02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 descr="gifparty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899" r="-88899"/>
          <a:stretch>
            <a:fillRect/>
          </a:stretch>
        </p:blipFill>
        <p:spPr>
          <a:xfrm>
            <a:off x="0" y="1396167"/>
            <a:ext cx="9144000" cy="5028848"/>
          </a:xfrm>
        </p:spPr>
      </p:pic>
      <p:sp>
        <p:nvSpPr>
          <p:cNvPr id="10" name="CuadroTexto 9"/>
          <p:cNvSpPr txBox="1"/>
          <p:nvPr/>
        </p:nvSpPr>
        <p:spPr>
          <a:xfrm>
            <a:off x="298834" y="348495"/>
            <a:ext cx="87159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i="1" dirty="0">
                <a:solidFill>
                  <a:srgbClr val="A652F0"/>
                </a:solidFill>
              </a:rPr>
              <a:t>Museo Tate (Reino Unido): ‘The 1840s GIF Party’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4186533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161465"/>
            <a:ext cx="8699500" cy="996581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rgbClr val="7F7F7F"/>
                </a:solidFill>
              </a:rPr>
              <a:t>3.10. Algunos consejos para gestionar las RRSS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760476"/>
            <a:ext cx="9144000" cy="5097523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8D0ADB"/>
                </a:solidFill>
              </a:rPr>
              <a:t>Conectemos </a:t>
            </a:r>
            <a:r>
              <a:rPr lang="es-ES_tradnl" sz="4000" b="1" i="1" dirty="0">
                <a:solidFill>
                  <a:srgbClr val="8D0ADB"/>
                </a:solidFill>
              </a:rPr>
              <a:t>online</a:t>
            </a:r>
            <a:r>
              <a:rPr lang="es-ES_tradnl" sz="4000" b="1" dirty="0">
                <a:solidFill>
                  <a:srgbClr val="8D0ADB"/>
                </a:solidFill>
              </a:rPr>
              <a:t> con </a:t>
            </a:r>
            <a:r>
              <a:rPr lang="es-ES_tradnl" sz="4000" b="1" i="1" dirty="0">
                <a:solidFill>
                  <a:srgbClr val="8D0ADB"/>
                </a:solidFill>
              </a:rPr>
              <a:t>offline</a:t>
            </a:r>
            <a:r>
              <a:rPr lang="es-ES_tradnl" sz="4000" dirty="0">
                <a:solidFill>
                  <a:srgbClr val="8D0ADB"/>
                </a:solidFill>
              </a:rPr>
              <a:t>, a través de acciones y concursos</a:t>
            </a:r>
            <a:endParaRPr lang="es-ES" sz="4000" dirty="0">
              <a:solidFill>
                <a:srgbClr val="8D0ADB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06" y="3804926"/>
            <a:ext cx="6377893" cy="26974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5787" b="19283"/>
          <a:stretch/>
        </p:blipFill>
        <p:spPr>
          <a:xfrm>
            <a:off x="7771356" y="6345731"/>
            <a:ext cx="1168328" cy="3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06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12" t="6926" r="4855" b="11808"/>
          <a:stretch/>
        </p:blipFill>
        <p:spPr>
          <a:xfrm>
            <a:off x="-84226" y="664967"/>
            <a:ext cx="9228226" cy="6193033"/>
          </a:xfrm>
        </p:spPr>
      </p:pic>
      <p:sp>
        <p:nvSpPr>
          <p:cNvPr id="5" name="Rectángulo 4"/>
          <p:cNvSpPr/>
          <p:nvPr/>
        </p:nvSpPr>
        <p:spPr>
          <a:xfrm>
            <a:off x="-84226" y="0"/>
            <a:ext cx="9228226" cy="7694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solidFill>
                  <a:srgbClr val="8D0ADB"/>
                </a:solidFill>
              </a:rPr>
              <a:t>Conectemos </a:t>
            </a:r>
            <a:r>
              <a:rPr lang="es-ES" sz="4400" i="1" dirty="0">
                <a:solidFill>
                  <a:srgbClr val="8D0ADB"/>
                </a:solidFill>
              </a:rPr>
              <a:t>Online y Offline</a:t>
            </a:r>
            <a:endParaRPr lang="es-ES_tradnl" sz="44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7D08E9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5787" b="19283"/>
          <a:stretch/>
        </p:blipFill>
        <p:spPr>
          <a:xfrm>
            <a:off x="7875360" y="6303143"/>
            <a:ext cx="1116240" cy="3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69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855580"/>
            <a:ext cx="8229600" cy="5270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000" b="1" dirty="0">
                <a:solidFill>
                  <a:srgbClr val="8D0ADB"/>
                </a:solidFill>
              </a:rPr>
              <a:t>¿Qué os gustaría conseguir con vuestras redes sociales?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52" y="3034632"/>
            <a:ext cx="6061206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78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02700" cy="821573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7F7F7F"/>
                </a:solidFill>
              </a:rPr>
              <a:t>3. 11. Algunos consejos para gestionar las RRSS</a:t>
            </a:r>
            <a:endParaRPr lang="es-ES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-5611" b="-5611"/>
          <a:stretch>
            <a:fillRect/>
          </a:stretch>
        </p:blipFill>
        <p:spPr>
          <a:xfrm>
            <a:off x="1968500" y="3602692"/>
            <a:ext cx="5702300" cy="3136045"/>
          </a:xfrm>
        </p:spPr>
      </p:pic>
      <p:sp>
        <p:nvSpPr>
          <p:cNvPr id="5" name="Rectángulo 4"/>
          <p:cNvSpPr/>
          <p:nvPr/>
        </p:nvSpPr>
        <p:spPr>
          <a:xfrm>
            <a:off x="457200" y="1356227"/>
            <a:ext cx="8229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solidFill>
                  <a:srgbClr val="8D0ADB"/>
                </a:solidFill>
              </a:rPr>
              <a:t>Debido a los algoritmos de las RRSS, cada vez es más común invertir en campañas en RRSS para conseguir mayor</a:t>
            </a:r>
            <a:r>
              <a:rPr lang="es-ES_tradnl" sz="4000" b="1" dirty="0">
                <a:solidFill>
                  <a:srgbClr val="8D0ADB"/>
                </a:solidFill>
              </a:rPr>
              <a:t> ALCANCE</a:t>
            </a:r>
            <a:endParaRPr lang="es-ES" sz="4000" dirty="0">
              <a:solidFill>
                <a:srgbClr val="8D0A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872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116806"/>
            <a:ext cx="9144000" cy="2506663"/>
          </a:xfrm>
          <a:noFill/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8D0ADB"/>
                </a:solidFill>
              </a:rPr>
              <a:t>4. ¿Qué es una Estrategia en Redes Sociales?</a:t>
            </a:r>
            <a:br>
              <a:rPr lang="es-ES" b="1" dirty="0">
                <a:solidFill>
                  <a:srgbClr val="8D0ADB"/>
                </a:solidFill>
              </a:rPr>
            </a:br>
            <a:br>
              <a:rPr lang="es-ES" b="1" dirty="0">
                <a:solidFill>
                  <a:srgbClr val="8D0ADB"/>
                </a:solidFill>
              </a:rPr>
            </a:br>
            <a:endParaRPr lang="es-ES" b="1" dirty="0">
              <a:solidFill>
                <a:srgbClr val="8D0ADB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25787" b="19283"/>
          <a:stretch/>
        </p:blipFill>
        <p:spPr>
          <a:xfrm>
            <a:off x="7710260" y="6238794"/>
            <a:ext cx="1306740" cy="4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2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bg1">
                    <a:lumMod val="50000"/>
                  </a:schemeClr>
                </a:solidFill>
              </a:rPr>
              <a:t>4. Estrategia en RRSS en 8 pasos</a:t>
            </a: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/>
          <a:srcRect t="7081" b="7081"/>
          <a:stretch>
            <a:fillRect/>
          </a:stretch>
        </p:blipFill>
        <p:spPr>
          <a:xfrm>
            <a:off x="683337" y="1866216"/>
            <a:ext cx="3798266" cy="2088900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689" y="1781425"/>
            <a:ext cx="3760586" cy="23662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64" y="3955116"/>
            <a:ext cx="3214028" cy="26055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780" y="4147636"/>
            <a:ext cx="3871495" cy="21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32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bg1">
                    <a:lumMod val="50000"/>
                  </a:schemeClr>
                </a:solidFill>
              </a:rPr>
              <a:t>4. Estrategia en RRSS en 8 pasos</a:t>
            </a:r>
            <a:endParaRPr lang="es-ES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3092" b="3092"/>
          <a:stretch>
            <a:fillRect/>
          </a:stretch>
        </p:blipFill>
        <p:spPr>
          <a:xfrm>
            <a:off x="457200" y="1911684"/>
            <a:ext cx="4132347" cy="227263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570" y="1911684"/>
            <a:ext cx="3593432" cy="22504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97" y="4184316"/>
            <a:ext cx="3744913" cy="22525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033" y="4184316"/>
            <a:ext cx="3936332" cy="212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06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20700"/>
            <a:ext cx="9144000" cy="1264926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s-ES" sz="4000" dirty="0">
                <a:solidFill>
                  <a:srgbClr val="8D0ADB"/>
                </a:solidFill>
              </a:rPr>
              <a:t>Vídeo: ¿Podemos convertir a nuestros fans </a:t>
            </a:r>
            <a:br>
              <a:rPr lang="es-ES" sz="4000" dirty="0">
                <a:solidFill>
                  <a:srgbClr val="8D0ADB"/>
                </a:solidFill>
              </a:rPr>
            </a:br>
            <a:r>
              <a:rPr lang="es-ES" sz="4000" dirty="0">
                <a:solidFill>
                  <a:srgbClr val="8D0ADB"/>
                </a:solidFill>
              </a:rPr>
              <a:t>en clientes?</a:t>
            </a:r>
            <a:br>
              <a:rPr lang="es-ES" sz="4000" dirty="0">
                <a:solidFill>
                  <a:srgbClr val="FC3593"/>
                </a:solidFill>
              </a:rPr>
            </a:br>
            <a:endParaRPr lang="es-ES" sz="4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738" y="2150297"/>
            <a:ext cx="6281582" cy="379358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29738" y="6304002"/>
            <a:ext cx="637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hlinkClick r:id="rId4"/>
              </a:rPr>
              <a:t>https://www.youtube.com/watch?v=ZaVE3-1t4WY</a:t>
            </a:r>
            <a:endParaRPr lang="nl-NL" dirty="0"/>
          </a:p>
          <a:p>
            <a:pPr algn="ctr"/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t="25787" b="19283"/>
          <a:stretch/>
        </p:blipFill>
        <p:spPr>
          <a:xfrm>
            <a:off x="7875360" y="6303143"/>
            <a:ext cx="1116240" cy="3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8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t="5284" b="5284"/>
          <a:stretch>
            <a:fillRect/>
          </a:stretch>
        </p:blipFill>
        <p:spPr>
          <a:xfrm>
            <a:off x="3284236" y="5006618"/>
            <a:ext cx="2832297" cy="1557654"/>
          </a:xfrm>
        </p:spPr>
      </p:pic>
      <p:sp>
        <p:nvSpPr>
          <p:cNvPr id="2" name="CuadroTexto 1"/>
          <p:cNvSpPr txBox="1"/>
          <p:nvPr/>
        </p:nvSpPr>
        <p:spPr>
          <a:xfrm>
            <a:off x="2473675" y="1898074"/>
            <a:ext cx="4576961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8D0ADB"/>
                </a:solidFill>
              </a:rPr>
              <a:t>¡Gracias! </a:t>
            </a:r>
            <a:r>
              <a:rPr lang="es-ES" sz="3600" b="1" dirty="0">
                <a:solidFill>
                  <a:srgbClr val="8D0ADB"/>
                </a:solidFill>
                <a:sym typeface="Wingdings"/>
              </a:rPr>
              <a:t></a:t>
            </a:r>
            <a:endParaRPr lang="es-ES" sz="3600" b="1" dirty="0">
              <a:solidFill>
                <a:srgbClr val="8D0ADB"/>
              </a:solidFill>
            </a:endParaRPr>
          </a:p>
          <a:p>
            <a:pPr algn="ctr"/>
            <a:r>
              <a:rPr lang="es-ES" sz="3200" dirty="0">
                <a:solidFill>
                  <a:srgbClr val="8D0ADB"/>
                </a:solidFill>
              </a:rPr>
              <a:t>Clara Merín</a:t>
            </a:r>
          </a:p>
          <a:p>
            <a:pPr algn="ctr"/>
            <a:endParaRPr lang="es-ES" sz="3200" dirty="0">
              <a:solidFill>
                <a:srgbClr val="8D0ADB"/>
              </a:solidFill>
            </a:endParaRPr>
          </a:p>
          <a:p>
            <a:pPr algn="ctr"/>
            <a:endParaRPr lang="es-ES" dirty="0">
              <a:solidFill>
                <a:srgbClr val="8D0ADB"/>
              </a:solidFill>
            </a:endParaRPr>
          </a:p>
          <a:p>
            <a:pPr algn="ctr"/>
            <a:r>
              <a:rPr lang="es-ES" sz="2400" dirty="0">
                <a:solidFill>
                  <a:srgbClr val="8D0ADB"/>
                </a:solidFill>
              </a:rPr>
              <a:t>Twitter: Clara_Merin</a:t>
            </a:r>
          </a:p>
          <a:p>
            <a:pPr algn="ctr"/>
            <a:r>
              <a:rPr lang="es-ES" dirty="0">
                <a:hlinkClick r:id="rId4"/>
              </a:rPr>
              <a:t>clara@endecomunicacion.com</a:t>
            </a:r>
            <a:endParaRPr lang="es-ES" dirty="0"/>
          </a:p>
          <a:p>
            <a:pPr algn="ctr"/>
            <a:r>
              <a:rPr lang="es-ES" dirty="0">
                <a:hlinkClick r:id="rId5"/>
              </a:rPr>
              <a:t>www.endecomunicacion.com</a:t>
            </a:r>
            <a:endParaRPr lang="es-ES" dirty="0"/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8694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8D0ADB"/>
                </a:solidFill>
              </a:rPr>
              <a:t>Webgrafía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000" dirty="0">
                <a:hlinkClick r:id="rId2"/>
              </a:rPr>
              <a:t>https://storify.com/guillermosolana/95tesis-sobre-museos-y-social-media</a:t>
            </a:r>
            <a:endParaRPr lang="es-ES_tradnl" sz="2000" dirty="0"/>
          </a:p>
          <a:p>
            <a:endParaRPr lang="es-ES_tradnl" sz="2000" dirty="0"/>
          </a:p>
          <a:p>
            <a:r>
              <a:rPr lang="es-ES_tradnl" sz="2000" dirty="0">
                <a:hlinkClick r:id="rId3"/>
              </a:rPr>
              <a:t>http://mw2015.museumsandtheweb.com/bow/1840s-gif-party-at-tate-britain/</a:t>
            </a:r>
            <a:endParaRPr lang="es-ES_tradnl" sz="2000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023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" r="-100"/>
          <a:stretch/>
        </p:blipFill>
        <p:spPr>
          <a:xfrm>
            <a:off x="0" y="-1"/>
            <a:ext cx="9144000" cy="6858001"/>
          </a:xfrm>
        </p:spPr>
      </p:pic>
      <p:sp>
        <p:nvSpPr>
          <p:cNvPr id="7" name="CuadroTexto 6"/>
          <p:cNvSpPr txBox="1"/>
          <p:nvPr/>
        </p:nvSpPr>
        <p:spPr>
          <a:xfrm>
            <a:off x="4512077" y="5439880"/>
            <a:ext cx="4631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dirty="0">
                <a:solidFill>
                  <a:schemeClr val="bg1"/>
                </a:solidFill>
              </a:rPr>
              <a:t>Museo Reina Sofía, exposición ‘Dalí ‘(2013)</a:t>
            </a:r>
          </a:p>
        </p:txBody>
      </p:sp>
    </p:spTree>
    <p:extLst>
      <p:ext uri="{BB962C8B-B14F-4D97-AF65-F5344CB8AC3E}">
        <p14:creationId xmlns:p14="http://schemas.microsoft.com/office/powerpoint/2010/main" val="19099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7F7F7F"/>
                </a:solidFill>
              </a:rPr>
              <a:t>De qué hablaremos hoy…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0118" y="1879600"/>
            <a:ext cx="8076681" cy="45085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3800" b="1" dirty="0">
                <a:solidFill>
                  <a:srgbClr val="8D0ADB"/>
                </a:solidFill>
              </a:rPr>
              <a:t>¿Para qué NO sirven las redes sociales?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800" b="1" dirty="0">
                <a:solidFill>
                  <a:srgbClr val="8D0ADB"/>
                </a:solidFill>
              </a:rPr>
              <a:t>¿Para qué SÍ sirven las Redes Sociales?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800" b="1" dirty="0">
                <a:solidFill>
                  <a:srgbClr val="8D0ADB"/>
                </a:solidFill>
              </a:rPr>
              <a:t>Once consejos para gestionar RRSS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800" b="1" dirty="0">
                <a:solidFill>
                  <a:srgbClr val="8D0ADB"/>
                </a:solidFill>
              </a:rPr>
              <a:t>¿Qué es una estrategia en redes sociales?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25787" b="19283"/>
          <a:stretch/>
        </p:blipFill>
        <p:spPr>
          <a:xfrm>
            <a:off x="7771356" y="6345731"/>
            <a:ext cx="1168328" cy="3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6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341437"/>
            <a:ext cx="9144000" cy="2506663"/>
          </a:xfrm>
          <a:noFill/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8D0ADB"/>
                </a:solidFill>
              </a:rPr>
              <a:t>1. ¿Para qué NO sirven las Redes Sociales?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5787" b="19283"/>
          <a:stretch/>
        </p:blipFill>
        <p:spPr>
          <a:xfrm>
            <a:off x="7817633" y="6345731"/>
            <a:ext cx="1168328" cy="3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90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1. ¿Para qué NO sirven las RRSS?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892300"/>
            <a:ext cx="9144000" cy="4965700"/>
          </a:xfrm>
          <a:solidFill>
            <a:srgbClr val="7108B0"/>
          </a:solidFill>
        </p:spPr>
        <p:txBody>
          <a:bodyPr/>
          <a:lstStyle/>
          <a:p>
            <a:endParaRPr lang="es-ES" dirty="0"/>
          </a:p>
          <a:p>
            <a:r>
              <a:rPr lang="es-ES" sz="4000" dirty="0">
                <a:solidFill>
                  <a:schemeClr val="bg1"/>
                </a:solidFill>
              </a:rPr>
              <a:t>Las redes sociales no son meros canales publicitarios o de difusión </a:t>
            </a:r>
          </a:p>
          <a:p>
            <a:r>
              <a:rPr lang="es-ES" sz="4000" dirty="0">
                <a:solidFill>
                  <a:schemeClr val="bg1"/>
                </a:solidFill>
              </a:rPr>
              <a:t>Las redes no son los canales más aptos para vender</a:t>
            </a:r>
          </a:p>
        </p:txBody>
      </p:sp>
    </p:spTree>
    <p:extLst>
      <p:ext uri="{BB962C8B-B14F-4D97-AF65-F5344CB8AC3E}">
        <p14:creationId xmlns:p14="http://schemas.microsoft.com/office/powerpoint/2010/main" val="3678012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43100"/>
          </a:xfrm>
          <a:noFill/>
        </p:spPr>
        <p:txBody>
          <a:bodyPr>
            <a:normAutofit/>
          </a:bodyPr>
          <a:lstStyle/>
          <a:p>
            <a:r>
              <a:rPr lang="es-E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D08E9">
                    <a:alpha val="95000"/>
                  </a:srgbClr>
                </a:solidFill>
              </a:rPr>
              <a:t>Las redes sociales </a:t>
            </a:r>
            <a:br>
              <a:rPr lang="es-E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D08E9">
                    <a:alpha val="95000"/>
                  </a:srgbClr>
                </a:solidFill>
              </a:rPr>
            </a:br>
            <a:r>
              <a:rPr lang="es-E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D08E9">
                    <a:alpha val="95000"/>
                  </a:srgbClr>
                </a:solidFill>
              </a:rPr>
              <a:t>NO son un mero tablón de anuncios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5787" b="19283"/>
          <a:stretch/>
        </p:blipFill>
        <p:spPr>
          <a:xfrm>
            <a:off x="8013582" y="6431425"/>
            <a:ext cx="914638" cy="3089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2054061"/>
            <a:ext cx="44831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136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10317</TotalTime>
  <Words>908</Words>
  <Application>Microsoft Office PowerPoint</Application>
  <PresentationFormat>Presentación en pantalla (4:3)</PresentationFormat>
  <Paragraphs>154</Paragraphs>
  <Slides>46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0" baseType="lpstr">
      <vt:lpstr>Arial</vt:lpstr>
      <vt:lpstr>Calibri</vt:lpstr>
      <vt:lpstr>Wingdings</vt:lpstr>
      <vt:lpstr>Tema de Office</vt:lpstr>
      <vt:lpstr>Presentación de PowerPoint</vt:lpstr>
      <vt:lpstr>Sobre mí: Clara Merín</vt:lpstr>
      <vt:lpstr>Mi blog: endecomunicacion.com</vt:lpstr>
      <vt:lpstr>Presentación de PowerPoint</vt:lpstr>
      <vt:lpstr>Presentación de PowerPoint</vt:lpstr>
      <vt:lpstr>De qué hablaremos hoy…</vt:lpstr>
      <vt:lpstr>1. ¿Para qué NO sirven las Redes Sociales?</vt:lpstr>
      <vt:lpstr>1. ¿Para qué NO sirven las RRSS? </vt:lpstr>
      <vt:lpstr>Las redes sociales  NO son un mero tablón de anuncios</vt:lpstr>
      <vt:lpstr>1. ¿Para qué NO sirven las RRSS? </vt:lpstr>
      <vt:lpstr>1. ¿Para qué NO sirven las RRSS? </vt:lpstr>
      <vt:lpstr>2. ¿Para qué SÍ sirven  las Redes Sociales?</vt:lpstr>
      <vt:lpstr>¿Qué es la web 2.0?</vt:lpstr>
      <vt:lpstr>Presentación de PowerPoint</vt:lpstr>
      <vt:lpstr>Presentación de PowerPoint</vt:lpstr>
      <vt:lpstr>¿Para qué sirve el  marketing digital/online?</vt:lpstr>
      <vt:lpstr>¿Para qué sirve el Marketing Digital?</vt:lpstr>
      <vt:lpstr>¿Para qué sirve el Marketing Digital?</vt:lpstr>
      <vt:lpstr>2. ¿Para qué SÍ sirven  las Redes Sociales?</vt:lpstr>
      <vt:lpstr>Presentación de PowerPoint</vt:lpstr>
      <vt:lpstr>2. ¿Para qué SÍ sirven las redes sociales?</vt:lpstr>
      <vt:lpstr>3. Once consejos para  gestionar las RRSS con éxito</vt:lpstr>
      <vt:lpstr>3.1. Algunos consejos para gestionar las RRSS</vt:lpstr>
      <vt:lpstr>Presentación de PowerPoint</vt:lpstr>
      <vt:lpstr>Redes como conversación:  Museo  Guggenheim, Bilbao</vt:lpstr>
      <vt:lpstr>3.2. Algunos consejos para gestionar las RRSS</vt:lpstr>
      <vt:lpstr>La comunidad es tu tesoro, ¡cuídala!</vt:lpstr>
      <vt:lpstr>La importancia de la Comunidad: ‘El Intérprete’,  Compañía Factoría Madre Konstriktor)</vt:lpstr>
      <vt:lpstr>3.3. Algunos consejos para gestionar las RRSS</vt:lpstr>
      <vt:lpstr>Presentación de PowerPoint</vt:lpstr>
      <vt:lpstr>Presentación de PowerPoint</vt:lpstr>
      <vt:lpstr>Gamificación: Museo del Prado</vt:lpstr>
      <vt:lpstr>3. 6. Algunos consejos para gestionar las RRSS</vt:lpstr>
      <vt:lpstr>Museo del Romanticismo: Visita guiada para blogueros</vt:lpstr>
      <vt:lpstr>Presentación de PowerPoint</vt:lpstr>
      <vt:lpstr>3.9. Algunos consejos para gestionar las RRSS</vt:lpstr>
      <vt:lpstr>Presentación de PowerPoint</vt:lpstr>
      <vt:lpstr>3.10. Algunos consejos para gestionar las RRSS</vt:lpstr>
      <vt:lpstr>Presentación de PowerPoint</vt:lpstr>
      <vt:lpstr>3. 11. Algunos consejos para gestionar las RRSS</vt:lpstr>
      <vt:lpstr>4. ¿Qué es una Estrategia en Redes Sociales?  </vt:lpstr>
      <vt:lpstr>4. Estrategia en RRSS en 8 pasos</vt:lpstr>
      <vt:lpstr>4. Estrategia en RRSS en 8 pasos</vt:lpstr>
      <vt:lpstr>Vídeo: ¿Podemos convertir a nuestros fans  en clientes? </vt:lpstr>
      <vt:lpstr>Presentación de PowerPoint</vt:lpstr>
      <vt:lpstr>Webgrafía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Clara Merín</dc:creator>
  <cp:lastModifiedBy>Elena .</cp:lastModifiedBy>
  <cp:revision>260</cp:revision>
  <dcterms:created xsi:type="dcterms:W3CDTF">2015-05-15T16:32:17Z</dcterms:created>
  <dcterms:modified xsi:type="dcterms:W3CDTF">2017-06-07T09:08:16Z</dcterms:modified>
</cp:coreProperties>
</file>